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31"/>
  </p:notesMasterIdLst>
  <p:sldIdLst>
    <p:sldId id="256" r:id="rId2"/>
    <p:sldId id="300" r:id="rId3"/>
    <p:sldId id="259" r:id="rId4"/>
    <p:sldId id="301" r:id="rId5"/>
    <p:sldId id="302" r:id="rId6"/>
    <p:sldId id="303" r:id="rId7"/>
    <p:sldId id="304" r:id="rId8"/>
    <p:sldId id="305" r:id="rId9"/>
    <p:sldId id="306" r:id="rId10"/>
    <p:sldId id="307" r:id="rId11"/>
    <p:sldId id="308" r:id="rId12"/>
    <p:sldId id="309" r:id="rId13"/>
    <p:sldId id="310" r:id="rId14"/>
    <p:sldId id="326" r:id="rId15"/>
    <p:sldId id="311" r:id="rId16"/>
    <p:sldId id="313" r:id="rId17"/>
    <p:sldId id="312" r:id="rId18"/>
    <p:sldId id="315" r:id="rId19"/>
    <p:sldId id="316" r:id="rId20"/>
    <p:sldId id="317" r:id="rId21"/>
    <p:sldId id="318" r:id="rId22"/>
    <p:sldId id="319" r:id="rId23"/>
    <p:sldId id="320" r:id="rId24"/>
    <p:sldId id="321" r:id="rId25"/>
    <p:sldId id="322" r:id="rId26"/>
    <p:sldId id="323" r:id="rId27"/>
    <p:sldId id="324" r:id="rId28"/>
    <p:sldId id="325" r:id="rId29"/>
    <p:sldId id="293"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E92B"/>
    <a:srgbClr val="4FFA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14" autoAdjust="0"/>
    <p:restoredTop sz="75045" autoAdjust="0"/>
  </p:normalViewPr>
  <p:slideViewPr>
    <p:cSldViewPr>
      <p:cViewPr varScale="1">
        <p:scale>
          <a:sx n="50" d="100"/>
          <a:sy n="50" d="100"/>
        </p:scale>
        <p:origin x="1830" y="54"/>
      </p:cViewPr>
      <p:guideLst>
        <p:guide orient="horz" pos="2160"/>
        <p:guide pos="2880"/>
      </p:guideLst>
    </p:cSldViewPr>
  </p:slideViewPr>
  <p:outlineViewPr>
    <p:cViewPr>
      <p:scale>
        <a:sx n="33" d="100"/>
        <a:sy n="33" d="100"/>
      </p:scale>
      <p:origin x="0" y="0"/>
    </p:cViewPr>
  </p:outlin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D:\Dropbox\02-PhD\01-My%20Thesis\01-My%20New%20Stream\99-Presentation\Presentation%20%2303\BlueVSBrown.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CA"/>
              <a:t>Blue eyes VS Brown eyes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'Blue VS Brown'!$A$2</c:f>
              <c:strCache>
                <c:ptCount val="1"/>
                <c:pt idx="0">
                  <c:v>Labrador</c:v>
                </c:pt>
              </c:strCache>
            </c:strRef>
          </c:tx>
          <c:spPr>
            <a:solidFill>
              <a:schemeClr val="accent1"/>
            </a:solidFill>
            <a:ln>
              <a:noFill/>
            </a:ln>
            <a:effectLst/>
          </c:spPr>
          <c:invertIfNegative val="0"/>
          <c:cat>
            <c:strRef>
              <c:f>'Blue VS Brown'!$B$1:$C$1</c:f>
              <c:strCache>
                <c:ptCount val="2"/>
                <c:pt idx="0">
                  <c:v>Blue eyes</c:v>
                </c:pt>
                <c:pt idx="1">
                  <c:v>Brown eyes</c:v>
                </c:pt>
              </c:strCache>
            </c:strRef>
          </c:cat>
          <c:val>
            <c:numRef>
              <c:f>'Blue VS Brown'!$B$2:$C$2</c:f>
              <c:numCache>
                <c:formatCode>General</c:formatCode>
                <c:ptCount val="2"/>
                <c:pt idx="0">
                  <c:v>50</c:v>
                </c:pt>
                <c:pt idx="1">
                  <c:v>50</c:v>
                </c:pt>
              </c:numCache>
            </c:numRef>
          </c:val>
          <c:extLst>
            <c:ext xmlns:c16="http://schemas.microsoft.com/office/drawing/2014/chart" uri="{C3380CC4-5D6E-409C-BE32-E72D297353CC}">
              <c16:uniqueId val="{00000000-F48D-40C9-BD8D-CB507A8786A6}"/>
            </c:ext>
          </c:extLst>
        </c:ser>
        <c:ser>
          <c:idx val="1"/>
          <c:order val="1"/>
          <c:tx>
            <c:strRef>
              <c:f>'Blue VS Brown'!$A$3</c:f>
              <c:strCache>
                <c:ptCount val="1"/>
                <c:pt idx="0">
                  <c:v>Greyhound</c:v>
                </c:pt>
              </c:strCache>
            </c:strRef>
          </c:tx>
          <c:spPr>
            <a:solidFill>
              <a:schemeClr val="accent2"/>
            </a:solidFill>
            <a:ln>
              <a:noFill/>
            </a:ln>
            <a:effectLst/>
          </c:spPr>
          <c:invertIfNegative val="0"/>
          <c:cat>
            <c:strRef>
              <c:f>'Blue VS Brown'!$B$1:$C$1</c:f>
              <c:strCache>
                <c:ptCount val="2"/>
                <c:pt idx="0">
                  <c:v>Blue eyes</c:v>
                </c:pt>
                <c:pt idx="1">
                  <c:v>Brown eyes</c:v>
                </c:pt>
              </c:strCache>
            </c:strRef>
          </c:cat>
          <c:val>
            <c:numRef>
              <c:f>'Blue VS Brown'!$B$3:$C$3</c:f>
              <c:numCache>
                <c:formatCode>General</c:formatCode>
                <c:ptCount val="2"/>
                <c:pt idx="0">
                  <c:v>50</c:v>
                </c:pt>
                <c:pt idx="1">
                  <c:v>50</c:v>
                </c:pt>
              </c:numCache>
            </c:numRef>
          </c:val>
          <c:extLst>
            <c:ext xmlns:c16="http://schemas.microsoft.com/office/drawing/2014/chart" uri="{C3380CC4-5D6E-409C-BE32-E72D297353CC}">
              <c16:uniqueId val="{00000001-F48D-40C9-BD8D-CB507A8786A6}"/>
            </c:ext>
          </c:extLst>
        </c:ser>
        <c:dLbls>
          <c:showLegendKey val="0"/>
          <c:showVal val="0"/>
          <c:showCatName val="0"/>
          <c:showSerName val="0"/>
          <c:showPercent val="0"/>
          <c:showBubbleSize val="0"/>
        </c:dLbls>
        <c:gapWidth val="150"/>
        <c:overlap val="100"/>
        <c:axId val="-405878960"/>
        <c:axId val="-405875696"/>
      </c:barChart>
      <c:catAx>
        <c:axId val="-40587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05875696"/>
        <c:crosses val="autoZero"/>
        <c:auto val="1"/>
        <c:lblAlgn val="ctr"/>
        <c:lblOffset val="100"/>
        <c:noMultiLvlLbl val="0"/>
      </c:catAx>
      <c:valAx>
        <c:axId val="-4058756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058789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g>
</file>

<file path=ppt/media/image24.png>
</file>

<file path=ppt/media/image3.jpe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597353C-2671-4BBB-AC1F-14988F73AE8E}" type="datetimeFigureOut">
              <a:rPr lang="en-CA" smtClean="0"/>
              <a:t>2019-10-03</a:t>
            </a:fld>
            <a:endParaRPr lang="en-CA"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CA"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B373B56-4DF1-44DF-8B15-FD0EB1A1F614}" type="slidenum">
              <a:rPr lang="en-CA" smtClean="0"/>
              <a:t>‹#›</a:t>
            </a:fld>
            <a:endParaRPr lang="en-CA" dirty="0"/>
          </a:p>
        </p:txBody>
      </p:sp>
    </p:spTree>
    <p:extLst>
      <p:ext uri="{BB962C8B-B14F-4D97-AF65-F5344CB8AC3E}">
        <p14:creationId xmlns:p14="http://schemas.microsoft.com/office/powerpoint/2010/main" val="28246344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Coming up with good features is</a:t>
            </a:r>
            <a:r>
              <a:rPr lang="en-US" baseline="0" dirty="0"/>
              <a:t> one of the most important jobs in machine learning. The question is what makes a good feature, and how can you tell?</a:t>
            </a:r>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2</a:t>
            </a:fld>
            <a:endParaRPr lang="en-CA" dirty="0"/>
          </a:p>
        </p:txBody>
      </p:sp>
    </p:spTree>
    <p:extLst>
      <p:ext uri="{BB962C8B-B14F-4D97-AF65-F5344CB8AC3E}">
        <p14:creationId xmlns:p14="http://schemas.microsoft.com/office/powerpoint/2010/main" val="2033639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When</a:t>
            </a:r>
            <a:r>
              <a:rPr lang="en-US" baseline="0" dirty="0"/>
              <a:t> we think of a feature, we have to consider how it looks for different values in a population.</a:t>
            </a:r>
            <a:endParaRPr lang="en-CA" dirty="0"/>
          </a:p>
          <a:p>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11</a:t>
            </a:fld>
            <a:endParaRPr lang="en-CA" dirty="0"/>
          </a:p>
        </p:txBody>
      </p:sp>
    </p:spTree>
    <p:extLst>
      <p:ext uri="{BB962C8B-B14F-4D97-AF65-F5344CB8AC3E}">
        <p14:creationId xmlns:p14="http://schemas.microsoft.com/office/powerpoint/2010/main" val="42263836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import </a:t>
            </a:r>
            <a:r>
              <a:rPr lang="en-CA" dirty="0" err="1"/>
              <a:t>numpy</a:t>
            </a:r>
            <a:r>
              <a:rPr lang="en-CA" dirty="0"/>
              <a:t> as np</a:t>
            </a:r>
          </a:p>
          <a:p>
            <a:r>
              <a:rPr lang="en-CA" dirty="0"/>
              <a:t>import </a:t>
            </a:r>
            <a:r>
              <a:rPr lang="en-CA" dirty="0" err="1"/>
              <a:t>matplotlib.pyplot</a:t>
            </a:r>
            <a:r>
              <a:rPr lang="en-CA" dirty="0"/>
              <a:t> as </a:t>
            </a:r>
            <a:r>
              <a:rPr lang="en-CA" dirty="0" err="1"/>
              <a:t>plt</a:t>
            </a:r>
            <a:endParaRPr lang="en-CA" dirty="0"/>
          </a:p>
          <a:p>
            <a:endParaRPr lang="en-CA" dirty="0"/>
          </a:p>
          <a:p>
            <a:r>
              <a:rPr lang="en-CA" dirty="0"/>
              <a:t>greyhounds = 500</a:t>
            </a:r>
          </a:p>
          <a:p>
            <a:r>
              <a:rPr lang="en-CA" dirty="0"/>
              <a:t>labs = 500</a:t>
            </a:r>
          </a:p>
          <a:p>
            <a:endParaRPr lang="en-CA" dirty="0"/>
          </a:p>
          <a:p>
            <a:r>
              <a:rPr lang="en-CA" dirty="0" err="1"/>
              <a:t>grey_height</a:t>
            </a:r>
            <a:r>
              <a:rPr lang="en-CA" dirty="0"/>
              <a:t> = 28 + 4 * </a:t>
            </a:r>
            <a:r>
              <a:rPr lang="en-CA" dirty="0" err="1"/>
              <a:t>np.random.randn</a:t>
            </a:r>
            <a:r>
              <a:rPr lang="en-CA" dirty="0"/>
              <a:t>(greyhounds)</a:t>
            </a:r>
          </a:p>
          <a:p>
            <a:r>
              <a:rPr lang="en-CA" dirty="0" err="1"/>
              <a:t>labs_height</a:t>
            </a:r>
            <a:r>
              <a:rPr lang="en-CA" dirty="0"/>
              <a:t> = 24 + 4 * </a:t>
            </a:r>
            <a:r>
              <a:rPr lang="en-CA" dirty="0" err="1"/>
              <a:t>np.random.randn</a:t>
            </a:r>
            <a:r>
              <a:rPr lang="en-CA" dirty="0"/>
              <a:t>(labs)</a:t>
            </a:r>
          </a:p>
          <a:p>
            <a:endParaRPr lang="en-CA" dirty="0"/>
          </a:p>
          <a:p>
            <a:r>
              <a:rPr lang="en-CA" dirty="0" err="1"/>
              <a:t>plt.hist</a:t>
            </a:r>
            <a:r>
              <a:rPr lang="en-CA" dirty="0"/>
              <a:t>([</a:t>
            </a:r>
            <a:r>
              <a:rPr lang="en-CA" dirty="0" err="1"/>
              <a:t>grey_height</a:t>
            </a:r>
            <a:r>
              <a:rPr lang="en-CA" dirty="0"/>
              <a:t>, </a:t>
            </a:r>
            <a:r>
              <a:rPr lang="en-CA" dirty="0" err="1"/>
              <a:t>labs_height</a:t>
            </a:r>
            <a:r>
              <a:rPr lang="en-CA" dirty="0"/>
              <a:t>], stacked=True, color=['</a:t>
            </a:r>
            <a:r>
              <a:rPr lang="en-CA" dirty="0" err="1"/>
              <a:t>r','b</a:t>
            </a:r>
            <a:r>
              <a:rPr lang="en-CA" dirty="0"/>
              <a:t>'])</a:t>
            </a:r>
          </a:p>
          <a:p>
            <a:r>
              <a:rPr lang="en-CA" dirty="0" err="1"/>
              <a:t>plt.show</a:t>
            </a:r>
            <a:r>
              <a:rPr lang="en-CA" dirty="0"/>
              <a:t>()</a:t>
            </a:r>
          </a:p>
        </p:txBody>
      </p:sp>
      <p:sp>
        <p:nvSpPr>
          <p:cNvPr id="4" name="Slide Number Placeholder 3"/>
          <p:cNvSpPr>
            <a:spLocks noGrp="1"/>
          </p:cNvSpPr>
          <p:nvPr>
            <p:ph type="sldNum" sz="quarter" idx="10"/>
          </p:nvPr>
        </p:nvSpPr>
        <p:spPr/>
        <p:txBody>
          <a:bodyPr/>
          <a:lstStyle/>
          <a:p>
            <a:fld id="{0B373B56-4DF1-44DF-8B15-FD0EB1A1F614}" type="slidenum">
              <a:rPr lang="en-CA" smtClean="0"/>
              <a:t>12</a:t>
            </a:fld>
            <a:endParaRPr lang="en-CA" dirty="0"/>
          </a:p>
        </p:txBody>
      </p:sp>
    </p:spTree>
    <p:extLst>
      <p:ext uri="{BB962C8B-B14F-4D97-AF65-F5344CB8AC3E}">
        <p14:creationId xmlns:p14="http://schemas.microsoft.com/office/powerpoint/2010/main" val="20313920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python dogs.py</a:t>
            </a:r>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13</a:t>
            </a:fld>
            <a:endParaRPr lang="en-CA" dirty="0"/>
          </a:p>
        </p:txBody>
      </p:sp>
    </p:spTree>
    <p:extLst>
      <p:ext uri="{BB962C8B-B14F-4D97-AF65-F5344CB8AC3E}">
        <p14:creationId xmlns:p14="http://schemas.microsoft.com/office/powerpoint/2010/main" val="42658728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14</a:t>
            </a:fld>
            <a:endParaRPr lang="en-CA" dirty="0"/>
          </a:p>
        </p:txBody>
      </p:sp>
    </p:spTree>
    <p:extLst>
      <p:ext uri="{BB962C8B-B14F-4D97-AF65-F5344CB8AC3E}">
        <p14:creationId xmlns:p14="http://schemas.microsoft.com/office/powerpoint/2010/main" val="38630023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probability</a:t>
            </a:r>
            <a:r>
              <a:rPr lang="en-US" baseline="0" dirty="0"/>
              <a:t> of each type of dog is close in the middle of the chart, so height is a useful feature, but it is not perfect. That is why in machine learning we almost always need multiple features; otherwise we could just write an if-statement instead of bothering with classifier.</a:t>
            </a:r>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15</a:t>
            </a:fld>
            <a:endParaRPr lang="en-CA" dirty="0"/>
          </a:p>
        </p:txBody>
      </p:sp>
    </p:spTree>
    <p:extLst>
      <p:ext uri="{BB962C8B-B14F-4D97-AF65-F5344CB8AC3E}">
        <p14:creationId xmlns:p14="http://schemas.microsoft.com/office/powerpoint/2010/main" val="11467189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dirty="0"/>
              <a:t>To figure out what types of features you should use, do a thought experiment.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dirty="0"/>
              <a:t>Pretend</a:t>
            </a:r>
            <a:r>
              <a:rPr lang="en-US" sz="1200" b="0" baseline="0" dirty="0"/>
              <a:t> you are the classifier. If you were trying to figure out if this dog is a Labrador or Greyhound, what other things would you want </a:t>
            </a:r>
            <a:r>
              <a:rPr lang="en-US" sz="1200" b="0" baseline="0"/>
              <a:t>to know?</a:t>
            </a:r>
            <a:endParaRPr lang="en-CA" sz="1200" b="0" dirty="0"/>
          </a:p>
          <a:p>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16</a:t>
            </a:fld>
            <a:endParaRPr lang="en-CA" dirty="0"/>
          </a:p>
        </p:txBody>
      </p:sp>
    </p:spTree>
    <p:extLst>
      <p:ext uri="{BB962C8B-B14F-4D97-AF65-F5344CB8AC3E}">
        <p14:creationId xmlns:p14="http://schemas.microsoft.com/office/powerpoint/2010/main" val="4838970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dirty="0"/>
              <a:t>How many features we should</a:t>
            </a:r>
            <a:r>
              <a:rPr lang="en-US" sz="1200" b="0" baseline="0" dirty="0"/>
              <a:t> use is more of an art than a science.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baseline="0" dirty="0"/>
              <a:t>As a rule of thumb, think about how many you would need to solve the problem.</a:t>
            </a: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17</a:t>
            </a:fld>
            <a:endParaRPr lang="en-CA" dirty="0"/>
          </a:p>
        </p:txBody>
      </p:sp>
    </p:spTree>
    <p:extLst>
      <p:ext uri="{BB962C8B-B14F-4D97-AF65-F5344CB8AC3E}">
        <p14:creationId xmlns:p14="http://schemas.microsoft.com/office/powerpoint/2010/main" val="9678031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dirty="0"/>
              <a:t>For this toy example, let’s imagine dogs have only two eye colors, blue and brown. And let’s assume the color of their eyes does</a:t>
            </a:r>
            <a:r>
              <a:rPr lang="en-US" sz="1200" b="0" baseline="0" dirty="0"/>
              <a:t> not depend on the breed of dog.</a:t>
            </a: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18</a:t>
            </a:fld>
            <a:endParaRPr lang="en-CA" dirty="0"/>
          </a:p>
        </p:txBody>
      </p:sp>
    </p:spTree>
    <p:extLst>
      <p:ext uri="{BB962C8B-B14F-4D97-AF65-F5344CB8AC3E}">
        <p14:creationId xmlns:p14="http://schemas.microsoft.com/office/powerpoint/2010/main" val="40742565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When for the most values, the distribution is about 50/50, literally the feature tells us nothing,</a:t>
            </a:r>
            <a:r>
              <a:rPr lang="en-US" sz="1200" baseline="0" dirty="0"/>
              <a:t> because it does not correlate with the type of dog.</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a:t>Including this useless feature like this in your training data can hurt your classifier’s accuracy. That is because there is a chance that they might appear useful purely by accident, especially if you have only a small amount of training data.</a:t>
            </a:r>
            <a:endParaRPr lang="en-US" sz="120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19</a:t>
            </a:fld>
            <a:endParaRPr lang="en-CA" dirty="0"/>
          </a:p>
        </p:txBody>
      </p:sp>
    </p:spTree>
    <p:extLst>
      <p:ext uri="{BB962C8B-B14F-4D97-AF65-F5344CB8AC3E}">
        <p14:creationId xmlns:p14="http://schemas.microsoft.com/office/powerpoint/2010/main" val="28480720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dirty="0"/>
              <a:t>Independent</a:t>
            </a:r>
            <a:r>
              <a:rPr lang="en-US" sz="1200" b="0" baseline="0" dirty="0"/>
              <a:t> features give you different types of information.</a:t>
            </a: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20</a:t>
            </a:fld>
            <a:endParaRPr lang="en-CA" dirty="0"/>
          </a:p>
        </p:txBody>
      </p:sp>
    </p:spTree>
    <p:extLst>
      <p:ext uri="{BB962C8B-B14F-4D97-AF65-F5344CB8AC3E}">
        <p14:creationId xmlns:p14="http://schemas.microsoft.com/office/powerpoint/2010/main" val="2452689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3</a:t>
            </a:fld>
            <a:endParaRPr lang="en-CA" dirty="0"/>
          </a:p>
        </p:txBody>
      </p:sp>
    </p:spTree>
    <p:extLst>
      <p:ext uri="{BB962C8B-B14F-4D97-AF65-F5344CB8AC3E}">
        <p14:creationId xmlns:p14="http://schemas.microsoft.com/office/powerpoint/2010/main" val="31695358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dirty="0"/>
              <a:t>It is good practice</a:t>
            </a:r>
            <a:r>
              <a:rPr lang="en-US" sz="1200" b="0" baseline="0" dirty="0"/>
              <a:t> to remove highly correlated features from our training data.</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baseline="0" dirty="0"/>
              <a:t>That is because a lot of classifiers are not smart enough to realize that height in inches and in centimeters are the same thing, and they might double count how important this feature is.</a:t>
            </a: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21</a:t>
            </a:fld>
            <a:endParaRPr lang="en-CA" dirty="0"/>
          </a:p>
        </p:txBody>
      </p:sp>
    </p:spTree>
    <p:extLst>
      <p:ext uri="{BB962C8B-B14F-4D97-AF65-F5344CB8AC3E}">
        <p14:creationId xmlns:p14="http://schemas.microsoft.com/office/powerpoint/2010/main" val="10842370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22</a:t>
            </a:fld>
            <a:endParaRPr lang="en-CA" dirty="0"/>
          </a:p>
        </p:txBody>
      </p:sp>
    </p:spTree>
    <p:extLst>
      <p:ext uri="{BB962C8B-B14F-4D97-AF65-F5344CB8AC3E}">
        <p14:creationId xmlns:p14="http://schemas.microsoft.com/office/powerpoint/2010/main" val="37405860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dirty="0"/>
              <a:t>The farther apart the cities are, the longer it will take. A</a:t>
            </a:r>
            <a:r>
              <a:rPr lang="en-US" sz="1200" b="0" baseline="0" dirty="0"/>
              <a:t> great feature to use would be the distance between the cities in miles/kilometers. </a:t>
            </a: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23</a:t>
            </a:fld>
            <a:endParaRPr lang="en-CA" dirty="0"/>
          </a:p>
        </p:txBody>
      </p:sp>
    </p:spTree>
    <p:extLst>
      <p:ext uri="{BB962C8B-B14F-4D97-AF65-F5344CB8AC3E}">
        <p14:creationId xmlns:p14="http://schemas.microsoft.com/office/powerpoint/2010/main" val="19853865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24</a:t>
            </a:fld>
            <a:endParaRPr lang="en-CA" dirty="0"/>
          </a:p>
        </p:txBody>
      </p:sp>
    </p:spTree>
    <p:extLst>
      <p:ext uri="{BB962C8B-B14F-4D97-AF65-F5344CB8AC3E}">
        <p14:creationId xmlns:p14="http://schemas.microsoft.com/office/powerpoint/2010/main" val="39485438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dirty="0"/>
              <a:t>A much worse pair of features to use would be the city’s locations given by their latitude</a:t>
            </a:r>
            <a:r>
              <a:rPr lang="en-US" sz="1200" b="0" baseline="0" dirty="0"/>
              <a:t> and longitude.</a:t>
            </a: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25</a:t>
            </a:fld>
            <a:endParaRPr lang="en-CA" dirty="0"/>
          </a:p>
        </p:txBody>
      </p:sp>
    </p:spTree>
    <p:extLst>
      <p:ext uri="{BB962C8B-B14F-4D97-AF65-F5344CB8AC3E}">
        <p14:creationId xmlns:p14="http://schemas.microsoft.com/office/powerpoint/2010/main" val="13222230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dirty="0"/>
              <a:t>I can </a:t>
            </a:r>
            <a:r>
              <a:rPr lang="en-US" sz="1200" b="0"/>
              <a:t>look at </a:t>
            </a:r>
            <a:r>
              <a:rPr lang="en-US" sz="1200" b="0" dirty="0"/>
              <a:t>the distance and make a good guess of how long it will take the letter</a:t>
            </a:r>
            <a:r>
              <a:rPr lang="en-US" sz="1200" b="0" baseline="0" dirty="0"/>
              <a:t> to arrive. But learning the relationship between latitude, longitude and time is much harder and would require many more examples in our training data.</a:t>
            </a: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26</a:t>
            </a:fld>
            <a:endParaRPr lang="en-CA" dirty="0"/>
          </a:p>
        </p:txBody>
      </p:sp>
    </p:spTree>
    <p:extLst>
      <p:ext uri="{BB962C8B-B14F-4D97-AF65-F5344CB8AC3E}">
        <p14:creationId xmlns:p14="http://schemas.microsoft.com/office/powerpoint/2010/main" val="33927802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dirty="0"/>
              <a:t>There</a:t>
            </a:r>
            <a:r>
              <a:rPr lang="en-US" sz="1200" b="0" baseline="0" dirty="0"/>
              <a:t> are techniques that can be used to figure out exactly how useful the selected features are and even what combinations of them are best, so you never have to leave it to chance.</a:t>
            </a: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27</a:t>
            </a:fld>
            <a:endParaRPr lang="en-CA" dirty="0"/>
          </a:p>
        </p:txBody>
      </p:sp>
    </p:spTree>
    <p:extLst>
      <p:ext uri="{BB962C8B-B14F-4D97-AF65-F5344CB8AC3E}">
        <p14:creationId xmlns:p14="http://schemas.microsoft.com/office/powerpoint/2010/main" val="3561892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dirty="0"/>
          </a:p>
        </p:txBody>
      </p:sp>
      <p:sp>
        <p:nvSpPr>
          <p:cNvPr id="4" name="Slide Number Placeholder 3"/>
          <p:cNvSpPr>
            <a:spLocks noGrp="1"/>
          </p:cNvSpPr>
          <p:nvPr>
            <p:ph type="sldNum" sz="quarter" idx="10"/>
          </p:nvPr>
        </p:nvSpPr>
        <p:spPr/>
        <p:txBody>
          <a:bodyPr/>
          <a:lstStyle/>
          <a:p>
            <a:fld id="{0B373B56-4DF1-44DF-8B15-FD0EB1A1F614}" type="slidenum">
              <a:rPr lang="en-CA" smtClean="0"/>
              <a:t>28</a:t>
            </a:fld>
            <a:endParaRPr lang="en-CA" dirty="0"/>
          </a:p>
        </p:txBody>
      </p:sp>
    </p:spTree>
    <p:extLst>
      <p:ext uri="{BB962C8B-B14F-4D97-AF65-F5344CB8AC3E}">
        <p14:creationId xmlns:p14="http://schemas.microsoft.com/office/powerpoint/2010/main" val="22138620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29</a:t>
            </a:fld>
            <a:endParaRPr lang="en-CA" dirty="0"/>
          </a:p>
        </p:txBody>
      </p:sp>
    </p:spTree>
    <p:extLst>
      <p:ext uri="{BB962C8B-B14F-4D97-AF65-F5344CB8AC3E}">
        <p14:creationId xmlns:p14="http://schemas.microsoft.com/office/powerpoint/2010/main" val="3169535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For Binary Classification a good feature makes it easy to decide between two different classes.</a:t>
            </a:r>
            <a:endParaRPr lang="en-US" sz="1100" dirty="0"/>
          </a:p>
          <a:p>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4</a:t>
            </a:fld>
            <a:endParaRPr lang="en-CA" dirty="0"/>
          </a:p>
        </p:txBody>
      </p:sp>
    </p:spTree>
    <p:extLst>
      <p:ext uri="{BB962C8B-B14F-4D97-AF65-F5344CB8AC3E}">
        <p14:creationId xmlns:p14="http://schemas.microsoft.com/office/powerpoint/2010/main" val="166843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5</a:t>
            </a:fld>
            <a:endParaRPr lang="en-CA" dirty="0"/>
          </a:p>
        </p:txBody>
      </p:sp>
    </p:spTree>
    <p:extLst>
      <p:ext uri="{BB962C8B-B14F-4D97-AF65-F5344CB8AC3E}">
        <p14:creationId xmlns:p14="http://schemas.microsoft.com/office/powerpoint/2010/main" val="1770048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6</a:t>
            </a:fld>
            <a:endParaRPr lang="en-CA" dirty="0"/>
          </a:p>
        </p:txBody>
      </p:sp>
    </p:spTree>
    <p:extLst>
      <p:ext uri="{BB962C8B-B14F-4D97-AF65-F5344CB8AC3E}">
        <p14:creationId xmlns:p14="http://schemas.microsoft.com/office/powerpoint/2010/main" val="27444062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7</a:t>
            </a:fld>
            <a:endParaRPr lang="en-CA" dirty="0"/>
          </a:p>
        </p:txBody>
      </p:sp>
    </p:spTree>
    <p:extLst>
      <p:ext uri="{BB962C8B-B14F-4D97-AF65-F5344CB8AC3E}">
        <p14:creationId xmlns:p14="http://schemas.microsoft.com/office/powerpoint/2010/main" val="42135791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8</a:t>
            </a:fld>
            <a:endParaRPr lang="en-CA" dirty="0"/>
          </a:p>
        </p:txBody>
      </p:sp>
    </p:spTree>
    <p:extLst>
      <p:ext uri="{BB962C8B-B14F-4D97-AF65-F5344CB8AC3E}">
        <p14:creationId xmlns:p14="http://schemas.microsoft.com/office/powerpoint/2010/main" val="2217244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means that one of these features is useful and the other tells us nothing. To understand why, let’s visualize them using a toy dataset that we are going to create. </a:t>
            </a:r>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9</a:t>
            </a:fld>
            <a:endParaRPr lang="en-CA" dirty="0"/>
          </a:p>
        </p:txBody>
      </p:sp>
    </p:spTree>
    <p:extLst>
      <p:ext uri="{BB962C8B-B14F-4D97-AF65-F5344CB8AC3E}">
        <p14:creationId xmlns:p14="http://schemas.microsoft.com/office/powerpoint/2010/main" val="41181424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0B373B56-4DF1-44DF-8B15-FD0EB1A1F614}" type="slidenum">
              <a:rPr lang="en-CA" smtClean="0"/>
              <a:t>10</a:t>
            </a:fld>
            <a:endParaRPr lang="en-CA" dirty="0"/>
          </a:p>
        </p:txBody>
      </p:sp>
    </p:spTree>
    <p:extLst>
      <p:ext uri="{BB962C8B-B14F-4D97-AF65-F5344CB8AC3E}">
        <p14:creationId xmlns:p14="http://schemas.microsoft.com/office/powerpoint/2010/main" val="2519043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07662873-44EE-4748-ADB0-0E8B8F7F1F96}" type="datetime1">
              <a:rPr lang="en-US" smtClean="0"/>
              <a:t>2019-10-03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3541686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C3756023-925C-4F2B-B6B3-9EB3E5E0D7A4}" type="datetime1">
              <a:rPr lang="en-US" smtClean="0"/>
              <a:t>2019-10-03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3125544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7E0411BD-1278-456A-889F-57EF6CDD3B56}" type="datetime1">
              <a:rPr lang="en-US" smtClean="0"/>
              <a:t>2019-10-03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31150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8AA5CEDD-260B-4470-B2E2-F5757872A802}" type="datetime1">
              <a:rPr lang="en-US" smtClean="0"/>
              <a:t>2019-10-03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6708241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A5764D-D429-4A9D-A9CE-4503B4B062C2}" type="datetime1">
              <a:rPr lang="en-US" smtClean="0"/>
              <a:t>2019-10-03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9717929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8DA9EC38-DF51-4692-B41E-04BF8B29FFDF}" type="datetime1">
              <a:rPr lang="en-US" smtClean="0"/>
              <a:t>2019-10-03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151180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44D220BA-6F8B-4170-AF9A-B0054695113B}" type="datetime1">
              <a:rPr lang="en-US" smtClean="0"/>
              <a:t>2019-10-03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410182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A46FC9B1-C4F2-482F-B490-D8102A4BA46F}" type="datetime1">
              <a:rPr lang="en-US" smtClean="0"/>
              <a:t>2019-10-03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451381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BBEA3A-88FF-4003-915F-34166F7D514F}" type="datetime1">
              <a:rPr lang="en-US" smtClean="0"/>
              <a:t>2019-10-03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0337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A9225C-1891-479F-96F5-008AF0986058}" type="datetime1">
              <a:rPr lang="en-US" smtClean="0"/>
              <a:t>2019-10-03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589898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AD03492-B204-4631-A5EC-09826AAEC9BD}" type="datetime1">
              <a:rPr lang="en-US" smtClean="0"/>
              <a:t>2019-10-03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117700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458046-1F56-46DB-A2AE-6A3D272F41AC}" type="datetime1">
              <a:rPr lang="en-US" smtClean="0"/>
              <a:t>2019-10-03</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4124817974"/>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2.jpg"/><Relationship Id="rId7"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jpg"/><Relationship Id="rId10" Type="http://schemas.openxmlformats.org/officeDocument/2006/relationships/image" Target="../media/image11.png"/><Relationship Id="rId4" Type="http://schemas.openxmlformats.org/officeDocument/2006/relationships/image" Target="../media/image3.jpeg"/><Relationship Id="rId9"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blog.bigml.com/2013/02/15/everything-you-wanted-to-know-about-machine-learning-but-were-too-afraid-to-ask-part-one/"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1"/>
          <p:cNvSpPr>
            <a:spLocks noChangeArrowheads="1"/>
          </p:cNvSpPr>
          <p:nvPr/>
        </p:nvSpPr>
        <p:spPr bwMode="auto">
          <a:xfrm>
            <a:off x="323849" y="1524000"/>
            <a:ext cx="8496301" cy="2185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US" sz="4800" b="1" dirty="0">
                <a:latin typeface="+mj-lt"/>
                <a:cs typeface="Times New Roman" pitchFamily="18" charset="0"/>
              </a:rPr>
              <a:t>The Machine Learning Process </a:t>
            </a:r>
          </a:p>
          <a:p>
            <a:pPr algn="ctr"/>
            <a:r>
              <a:rPr lang="en-US" sz="4400" dirty="0">
                <a:latin typeface="+mj-lt"/>
                <a:cs typeface="Times New Roman" pitchFamily="18" charset="0"/>
              </a:rPr>
              <a:t>using a decision tree model</a:t>
            </a:r>
          </a:p>
          <a:p>
            <a:pPr algn="ctr"/>
            <a:r>
              <a:rPr lang="en-US" sz="4400" dirty="0">
                <a:latin typeface="+mj-lt"/>
                <a:cs typeface="Times New Roman" pitchFamily="18" charset="0"/>
              </a:rPr>
              <a:t>Part 03</a:t>
            </a:r>
          </a:p>
        </p:txBody>
      </p:sp>
      <p:sp>
        <p:nvSpPr>
          <p:cNvPr id="5" name="Rectangle 4">
            <a:extLst>
              <a:ext uri="{FF2B5EF4-FFF2-40B4-BE49-F238E27FC236}">
                <a16:creationId xmlns:a16="http://schemas.microsoft.com/office/drawing/2014/main" id="{2A98A576-6C6E-4C01-8E19-79452C5B1AD6}"/>
              </a:ext>
            </a:extLst>
          </p:cNvPr>
          <p:cNvSpPr>
            <a:spLocks noChangeArrowheads="1"/>
          </p:cNvSpPr>
          <p:nvPr/>
        </p:nvSpPr>
        <p:spPr bwMode="auto">
          <a:xfrm>
            <a:off x="1485900" y="4999659"/>
            <a:ext cx="6172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sz="2000" dirty="0">
                <a:latin typeface="+mj-lt"/>
                <a:cs typeface="Times New Roman" pitchFamily="18" charset="0"/>
              </a:rPr>
              <a:t>Reza Dibaj</a:t>
            </a:r>
          </a:p>
        </p:txBody>
      </p:sp>
      <p:pic>
        <p:nvPicPr>
          <p:cNvPr id="6" name="Picture 2" descr="Image result for machine learning">
            <a:extLst>
              <a:ext uri="{FF2B5EF4-FFF2-40B4-BE49-F238E27FC236}">
                <a16:creationId xmlns:a16="http://schemas.microsoft.com/office/drawing/2014/main" id="{C83ABDB4-B61C-48C4-933D-3D344DA82C1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86643" y="3429000"/>
            <a:ext cx="1770714" cy="1770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6013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10</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1200329"/>
          </a:xfrm>
          <a:prstGeom prst="rect">
            <a:avLst/>
          </a:prstGeom>
        </p:spPr>
        <p:txBody>
          <a:bodyPr wrap="square">
            <a:spAutoFit/>
          </a:bodyPr>
          <a:lstStyle/>
          <a:p>
            <a:r>
              <a:rPr lang="en-US" sz="2400" b="1" dirty="0"/>
              <a:t>How useful the height feature is?</a:t>
            </a:r>
          </a:p>
          <a:p>
            <a:pPr marL="342900" indent="-342900">
              <a:buFont typeface="Arial" panose="020B0604020202020204" pitchFamily="34" charset="0"/>
              <a:buChar char="•"/>
            </a:pPr>
            <a:r>
              <a:rPr lang="en-US" sz="2400" dirty="0"/>
              <a:t>Greyhounds tend to be a couple of inches taller than Labradors, on average</a:t>
            </a:r>
          </a:p>
        </p:txBody>
      </p:sp>
      <p:sp>
        <p:nvSpPr>
          <p:cNvPr id="7" name="Rectangle 6"/>
          <p:cNvSpPr/>
          <p:nvPr/>
        </p:nvSpPr>
        <p:spPr>
          <a:xfrm>
            <a:off x="2006081" y="5168438"/>
            <a:ext cx="1779037" cy="461665"/>
          </a:xfrm>
          <a:prstGeom prst="rect">
            <a:avLst/>
          </a:prstGeom>
        </p:spPr>
        <p:txBody>
          <a:bodyPr wrap="square">
            <a:spAutoFit/>
          </a:bodyPr>
          <a:lstStyle/>
          <a:p>
            <a:pPr algn="ctr"/>
            <a:r>
              <a:rPr lang="en-US" sz="2400" dirty="0"/>
              <a:t>Greyhound</a:t>
            </a:r>
          </a:p>
        </p:txBody>
      </p:sp>
      <p:sp>
        <p:nvSpPr>
          <p:cNvPr id="8" name="Rectangle 7"/>
          <p:cNvSpPr/>
          <p:nvPr/>
        </p:nvSpPr>
        <p:spPr>
          <a:xfrm>
            <a:off x="5326796" y="5168439"/>
            <a:ext cx="1779037" cy="461665"/>
          </a:xfrm>
          <a:prstGeom prst="rect">
            <a:avLst/>
          </a:prstGeom>
        </p:spPr>
        <p:txBody>
          <a:bodyPr wrap="square">
            <a:spAutoFit/>
          </a:bodyPr>
          <a:lstStyle/>
          <a:p>
            <a:pPr algn="ctr"/>
            <a:r>
              <a:rPr lang="en-US" sz="2400" dirty="0"/>
              <a:t>Labrador</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2294" y="2900091"/>
            <a:ext cx="2133600" cy="2133600"/>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8368" y="2911725"/>
            <a:ext cx="1989422" cy="2140017"/>
          </a:xfrm>
          <a:prstGeom prst="rect">
            <a:avLst/>
          </a:prstGeom>
        </p:spPr>
      </p:pic>
    </p:spTree>
    <p:extLst>
      <p:ext uri="{BB962C8B-B14F-4D97-AF65-F5344CB8AC3E}">
        <p14:creationId xmlns:p14="http://schemas.microsoft.com/office/powerpoint/2010/main" val="2330196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11</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830997"/>
          </a:xfrm>
          <a:prstGeom prst="rect">
            <a:avLst/>
          </a:prstGeom>
        </p:spPr>
        <p:txBody>
          <a:bodyPr wrap="square">
            <a:spAutoFit/>
          </a:bodyPr>
          <a:lstStyle/>
          <a:p>
            <a:r>
              <a:rPr lang="en-US" sz="2400" b="1" dirty="0"/>
              <a:t>How useful the height feature is?</a:t>
            </a:r>
          </a:p>
          <a:p>
            <a:pPr marL="342900" indent="-342900">
              <a:buFont typeface="Arial" panose="020B0604020202020204" pitchFamily="34" charset="0"/>
              <a:buChar char="•"/>
            </a:pPr>
            <a:r>
              <a:rPr lang="en-US" sz="2400" dirty="0"/>
              <a:t>Variation in the world</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339" y="2473279"/>
            <a:ext cx="2133600" cy="2133600"/>
          </a:xfrm>
          <a:prstGeom prst="rect">
            <a:avLst/>
          </a:prstGeom>
        </p:spPr>
      </p:pic>
      <p:pic>
        <p:nvPicPr>
          <p:cNvPr id="3" name="Picture 2"/>
          <p:cNvPicPr>
            <a:picLocks noChangeAspect="1"/>
          </p:cNvPicPr>
          <p:nvPr/>
        </p:nvPicPr>
        <p:blipFill rotWithShape="1">
          <a:blip r:embed="rId4" cstate="print">
            <a:extLst>
              <a:ext uri="{28A0092B-C50C-407E-A947-70E740481C1C}">
                <a14:useLocalDpi xmlns:a14="http://schemas.microsoft.com/office/drawing/2010/main" val="0"/>
              </a:ext>
            </a:extLst>
          </a:blip>
          <a:srcRect l="11062" t="5428" r="4672"/>
          <a:stretch/>
        </p:blipFill>
        <p:spPr>
          <a:xfrm>
            <a:off x="5151660" y="2499008"/>
            <a:ext cx="1676401" cy="2023865"/>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6211" y="3669634"/>
            <a:ext cx="1450484" cy="2405233"/>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76600" y="2535572"/>
            <a:ext cx="1944648" cy="2916972"/>
          </a:xfrm>
          <a:prstGeom prst="rect">
            <a:avLst/>
          </a:prstGeom>
        </p:spPr>
      </p:pic>
      <p:pic>
        <p:nvPicPr>
          <p:cNvPr id="12" name="Picture 11"/>
          <p:cNvPicPr>
            <a:picLocks noChangeAspect="1"/>
          </p:cNvPicPr>
          <p:nvPr/>
        </p:nvPicPr>
        <p:blipFill rotWithShape="1">
          <a:blip r:embed="rId7">
            <a:extLst>
              <a:ext uri="{28A0092B-C50C-407E-A947-70E740481C1C}">
                <a14:useLocalDpi xmlns:a14="http://schemas.microsoft.com/office/drawing/2010/main" val="0"/>
              </a:ext>
            </a:extLst>
          </a:blip>
          <a:srcRect t="13241"/>
          <a:stretch/>
        </p:blipFill>
        <p:spPr>
          <a:xfrm>
            <a:off x="4989551" y="4660249"/>
            <a:ext cx="2619375" cy="1512263"/>
          </a:xfrm>
          <a:prstGeom prst="rect">
            <a:avLst/>
          </a:prstGeom>
        </p:spPr>
      </p:pic>
      <p:pic>
        <p:nvPicPr>
          <p:cNvPr id="15" name="Picture 14"/>
          <p:cNvPicPr>
            <a:picLocks noChangeAspect="1"/>
          </p:cNvPicPr>
          <p:nvPr/>
        </p:nvPicPr>
        <p:blipFill rotWithShape="1">
          <a:blip r:embed="rId8" cstate="print">
            <a:extLst>
              <a:ext uri="{28A0092B-C50C-407E-A947-70E740481C1C}">
                <a14:useLocalDpi xmlns:a14="http://schemas.microsoft.com/office/drawing/2010/main" val="0"/>
              </a:ext>
            </a:extLst>
          </a:blip>
          <a:srcRect l="9407" t="4738" r="17895"/>
          <a:stretch/>
        </p:blipFill>
        <p:spPr>
          <a:xfrm>
            <a:off x="6659560" y="2881434"/>
            <a:ext cx="1246422" cy="2085041"/>
          </a:xfrm>
          <a:prstGeom prst="rect">
            <a:avLst/>
          </a:prstGeom>
        </p:spPr>
      </p:pic>
      <p:pic>
        <p:nvPicPr>
          <p:cNvPr id="16" name="Picture 15"/>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023296" y="3923955"/>
            <a:ext cx="2385054" cy="2385054"/>
          </a:xfrm>
          <a:prstGeom prst="rect">
            <a:avLst/>
          </a:prstGeom>
        </p:spPr>
      </p:pic>
      <p:pic>
        <p:nvPicPr>
          <p:cNvPr id="17" name="Picture 1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697189" y="5021049"/>
            <a:ext cx="1905000" cy="1905000"/>
          </a:xfrm>
          <a:prstGeom prst="rect">
            <a:avLst/>
          </a:prstGeom>
        </p:spPr>
      </p:pic>
    </p:spTree>
    <p:extLst>
      <p:ext uri="{BB962C8B-B14F-4D97-AF65-F5344CB8AC3E}">
        <p14:creationId xmlns:p14="http://schemas.microsoft.com/office/powerpoint/2010/main" val="3994392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12</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1200329"/>
          </a:xfrm>
          <a:prstGeom prst="rect">
            <a:avLst/>
          </a:prstGeom>
        </p:spPr>
        <p:txBody>
          <a:bodyPr wrap="square">
            <a:spAutoFit/>
          </a:bodyPr>
          <a:lstStyle/>
          <a:p>
            <a:r>
              <a:rPr lang="en-US" sz="2400" b="1" dirty="0"/>
              <a:t>Let’s head into Python for a programmatic example:</a:t>
            </a:r>
          </a:p>
          <a:p>
            <a:pPr marL="342900" indent="-342900">
              <a:buFont typeface="Arial" panose="020B0604020202020204" pitchFamily="34" charset="0"/>
              <a:buChar char="•"/>
            </a:pPr>
            <a:r>
              <a:rPr lang="en-US" sz="2400" dirty="0"/>
              <a:t>Creating population of 1000 dogs (50-50 Greyhound-Labrador)</a:t>
            </a:r>
          </a:p>
          <a:p>
            <a:pPr marL="342900" indent="-342900">
              <a:buFont typeface="Arial" panose="020B0604020202020204" pitchFamily="34" charset="0"/>
              <a:buChar char="•"/>
            </a:pPr>
            <a:r>
              <a:rPr lang="en-US" sz="2400" dirty="0"/>
              <a:t>Giving a height to each of them </a:t>
            </a:r>
            <a:endParaRPr lang="en-CA" sz="2400" dirty="0"/>
          </a:p>
        </p:txBody>
      </p:sp>
      <p:pic>
        <p:nvPicPr>
          <p:cNvPr id="4" name="Picture 3"/>
          <p:cNvPicPr>
            <a:picLocks noChangeAspect="1"/>
          </p:cNvPicPr>
          <p:nvPr/>
        </p:nvPicPr>
        <p:blipFill>
          <a:blip r:embed="rId3"/>
          <a:stretch>
            <a:fillRect/>
          </a:stretch>
        </p:blipFill>
        <p:spPr>
          <a:xfrm>
            <a:off x="1295400" y="2854643"/>
            <a:ext cx="6629399" cy="3476034"/>
          </a:xfrm>
          <a:prstGeom prst="rect">
            <a:avLst/>
          </a:prstGeom>
        </p:spPr>
      </p:pic>
    </p:spTree>
    <p:extLst>
      <p:ext uri="{BB962C8B-B14F-4D97-AF65-F5344CB8AC3E}">
        <p14:creationId xmlns:p14="http://schemas.microsoft.com/office/powerpoint/2010/main" val="1653935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13</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461665"/>
          </a:xfrm>
          <a:prstGeom prst="rect">
            <a:avLst/>
          </a:prstGeom>
        </p:spPr>
        <p:txBody>
          <a:bodyPr wrap="square">
            <a:spAutoFit/>
          </a:bodyPr>
          <a:lstStyle/>
          <a:p>
            <a:r>
              <a:rPr lang="en-US" sz="2400" b="1" dirty="0"/>
              <a:t>Running the python code:</a:t>
            </a:r>
            <a:endParaRPr lang="en-CA" sz="2400" dirty="0"/>
          </a:p>
        </p:txBody>
      </p:sp>
      <p:pic>
        <p:nvPicPr>
          <p:cNvPr id="7" name="Picture 6"/>
          <p:cNvPicPr>
            <a:picLocks noChangeAspect="1"/>
          </p:cNvPicPr>
          <p:nvPr/>
        </p:nvPicPr>
        <p:blipFill>
          <a:blip r:embed="rId3"/>
          <a:stretch>
            <a:fillRect/>
          </a:stretch>
        </p:blipFill>
        <p:spPr>
          <a:xfrm>
            <a:off x="276726" y="3047554"/>
            <a:ext cx="3752850" cy="1352550"/>
          </a:xfrm>
          <a:prstGeom prst="rect">
            <a:avLst/>
          </a:prstGeom>
        </p:spPr>
      </p:pic>
      <p:pic>
        <p:nvPicPr>
          <p:cNvPr id="8" name="Picture 7"/>
          <p:cNvPicPr>
            <a:picLocks noChangeAspect="1"/>
          </p:cNvPicPr>
          <p:nvPr/>
        </p:nvPicPr>
        <p:blipFill>
          <a:blip r:embed="rId4"/>
          <a:stretch>
            <a:fillRect/>
          </a:stretch>
        </p:blipFill>
        <p:spPr>
          <a:xfrm>
            <a:off x="4843212" y="1909465"/>
            <a:ext cx="3895725" cy="3628728"/>
          </a:xfrm>
          <a:prstGeom prst="rect">
            <a:avLst/>
          </a:prstGeom>
        </p:spPr>
      </p:pic>
      <p:sp>
        <p:nvSpPr>
          <p:cNvPr id="9" name="Right Arrow 8"/>
          <p:cNvSpPr/>
          <p:nvPr/>
        </p:nvSpPr>
        <p:spPr>
          <a:xfrm>
            <a:off x="4197266" y="3239971"/>
            <a:ext cx="533400" cy="9677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622856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14</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461665"/>
          </a:xfrm>
          <a:prstGeom prst="rect">
            <a:avLst/>
          </a:prstGeom>
        </p:spPr>
        <p:txBody>
          <a:bodyPr wrap="square">
            <a:spAutoFit/>
          </a:bodyPr>
          <a:lstStyle/>
          <a:p>
            <a:r>
              <a:rPr lang="en-US" sz="2400" b="1" dirty="0"/>
              <a:t>Running the python code in </a:t>
            </a:r>
            <a:r>
              <a:rPr lang="en-US" sz="2400" b="1" dirty="0" err="1"/>
              <a:t>jupyter</a:t>
            </a:r>
            <a:r>
              <a:rPr lang="en-US" sz="2400" b="1" dirty="0"/>
              <a:t> notebook:</a:t>
            </a:r>
            <a:endParaRPr lang="en-CA" sz="2400" dirty="0"/>
          </a:p>
        </p:txBody>
      </p:sp>
      <p:pic>
        <p:nvPicPr>
          <p:cNvPr id="2" name="Picture 1">
            <a:extLst>
              <a:ext uri="{FF2B5EF4-FFF2-40B4-BE49-F238E27FC236}">
                <a16:creationId xmlns:a16="http://schemas.microsoft.com/office/drawing/2014/main" id="{5E891A94-840A-4FF3-8D44-ED385697DCB2}"/>
              </a:ext>
            </a:extLst>
          </p:cNvPr>
          <p:cNvPicPr>
            <a:picLocks noChangeAspect="1"/>
          </p:cNvPicPr>
          <p:nvPr/>
        </p:nvPicPr>
        <p:blipFill>
          <a:blip r:embed="rId3"/>
          <a:stretch>
            <a:fillRect/>
          </a:stretch>
        </p:blipFill>
        <p:spPr>
          <a:xfrm>
            <a:off x="2138362" y="2012832"/>
            <a:ext cx="4867275" cy="4540368"/>
          </a:xfrm>
          <a:prstGeom prst="rect">
            <a:avLst/>
          </a:prstGeom>
        </p:spPr>
      </p:pic>
    </p:spTree>
    <p:extLst>
      <p:ext uri="{BB962C8B-B14F-4D97-AF65-F5344CB8AC3E}">
        <p14:creationId xmlns:p14="http://schemas.microsoft.com/office/powerpoint/2010/main" val="1309615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15</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830997"/>
          </a:xfrm>
          <a:prstGeom prst="rect">
            <a:avLst/>
          </a:prstGeom>
        </p:spPr>
        <p:txBody>
          <a:bodyPr wrap="square">
            <a:spAutoFit/>
          </a:bodyPr>
          <a:lstStyle/>
          <a:p>
            <a:r>
              <a:rPr lang="en-US" sz="2400" b="1" dirty="0"/>
              <a:t>Let’s simplify it and look at it piece by piece:</a:t>
            </a:r>
          </a:p>
          <a:p>
            <a:endParaRPr lang="en-CA" sz="2400" dirty="0"/>
          </a:p>
        </p:txBody>
      </p:sp>
      <p:pic>
        <p:nvPicPr>
          <p:cNvPr id="8" name="Picture 7"/>
          <p:cNvPicPr>
            <a:picLocks noChangeAspect="1"/>
          </p:cNvPicPr>
          <p:nvPr/>
        </p:nvPicPr>
        <p:blipFill>
          <a:blip r:embed="rId3"/>
          <a:stretch>
            <a:fillRect/>
          </a:stretch>
        </p:blipFill>
        <p:spPr>
          <a:xfrm>
            <a:off x="2283616" y="2214082"/>
            <a:ext cx="4600093" cy="4284821"/>
          </a:xfrm>
          <a:prstGeom prst="rect">
            <a:avLst/>
          </a:prstGeom>
        </p:spPr>
      </p:pic>
      <p:pic>
        <p:nvPicPr>
          <p:cNvPr id="2" name="Picture 1"/>
          <p:cNvPicPr>
            <a:picLocks noChangeAspect="1"/>
          </p:cNvPicPr>
          <p:nvPr/>
        </p:nvPicPr>
        <p:blipFill rotWithShape="1">
          <a:blip r:embed="rId4"/>
          <a:srcRect l="17084" t="42593" r="72499" b="38889"/>
          <a:stretch/>
        </p:blipFill>
        <p:spPr>
          <a:xfrm>
            <a:off x="858302" y="3166629"/>
            <a:ext cx="814814" cy="814814"/>
          </a:xfrm>
          <a:prstGeom prst="rect">
            <a:avLst/>
          </a:prstGeom>
        </p:spPr>
      </p:pic>
      <p:pic>
        <p:nvPicPr>
          <p:cNvPr id="10" name="Picture 9"/>
          <p:cNvPicPr>
            <a:picLocks noChangeAspect="1"/>
          </p:cNvPicPr>
          <p:nvPr/>
        </p:nvPicPr>
        <p:blipFill rotWithShape="1">
          <a:blip r:embed="rId4"/>
          <a:srcRect l="32895" t="42593" r="56666" b="38889"/>
          <a:stretch/>
        </p:blipFill>
        <p:spPr>
          <a:xfrm>
            <a:off x="7494209" y="3167286"/>
            <a:ext cx="816530" cy="814814"/>
          </a:xfrm>
          <a:prstGeom prst="rect">
            <a:avLst/>
          </a:prstGeom>
        </p:spPr>
      </p:pic>
      <p:sp>
        <p:nvSpPr>
          <p:cNvPr id="3" name="TextBox 2"/>
          <p:cNvSpPr txBox="1"/>
          <p:nvPr/>
        </p:nvSpPr>
        <p:spPr>
          <a:xfrm>
            <a:off x="0" y="3988740"/>
            <a:ext cx="2283616" cy="1015663"/>
          </a:xfrm>
          <a:prstGeom prst="rect">
            <a:avLst/>
          </a:prstGeom>
          <a:noFill/>
        </p:spPr>
        <p:txBody>
          <a:bodyPr wrap="square" rtlCol="0">
            <a:spAutoFit/>
          </a:bodyPr>
          <a:lstStyle/>
          <a:p>
            <a:pPr algn="ctr"/>
            <a:r>
              <a:rPr lang="en-US" sz="2000" dirty="0">
                <a:solidFill>
                  <a:schemeClr val="tx2">
                    <a:lumMod val="60000"/>
                    <a:lumOff val="40000"/>
                  </a:schemeClr>
                </a:solidFill>
              </a:rPr>
              <a:t>About 80% of dogs at this height are Labradors.</a:t>
            </a:r>
            <a:endParaRPr lang="en-CA" sz="2000" dirty="0">
              <a:solidFill>
                <a:schemeClr val="tx2">
                  <a:lumMod val="60000"/>
                  <a:lumOff val="40000"/>
                </a:schemeClr>
              </a:solidFill>
            </a:endParaRPr>
          </a:p>
        </p:txBody>
      </p:sp>
      <p:cxnSp>
        <p:nvCxnSpPr>
          <p:cNvPr id="11" name="Straight Arrow Connector 10"/>
          <p:cNvCxnSpPr/>
          <p:nvPr/>
        </p:nvCxnSpPr>
        <p:spPr>
          <a:xfrm>
            <a:off x="2057400" y="4669278"/>
            <a:ext cx="1600200" cy="70137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6891730" y="3988740"/>
            <a:ext cx="2283616" cy="1015663"/>
          </a:xfrm>
          <a:prstGeom prst="rect">
            <a:avLst/>
          </a:prstGeom>
          <a:noFill/>
        </p:spPr>
        <p:txBody>
          <a:bodyPr wrap="square" rtlCol="0">
            <a:spAutoFit/>
          </a:bodyPr>
          <a:lstStyle/>
          <a:p>
            <a:pPr algn="ctr"/>
            <a:r>
              <a:rPr lang="en-US" sz="2000" dirty="0">
                <a:solidFill>
                  <a:srgbClr val="FF0000"/>
                </a:solidFill>
              </a:rPr>
              <a:t>About 95% of dogs at this height are Greyhounds.</a:t>
            </a:r>
            <a:endParaRPr lang="en-CA" sz="2000" dirty="0">
              <a:solidFill>
                <a:srgbClr val="FF0000"/>
              </a:solidFill>
            </a:endParaRPr>
          </a:p>
        </p:txBody>
      </p:sp>
      <p:cxnSp>
        <p:nvCxnSpPr>
          <p:cNvPr id="17" name="Straight Arrow Connector 16"/>
          <p:cNvCxnSpPr/>
          <p:nvPr/>
        </p:nvCxnSpPr>
        <p:spPr>
          <a:xfrm flipH="1">
            <a:off x="5941216" y="4669278"/>
            <a:ext cx="1297784" cy="96952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
        <p:nvSpPr>
          <p:cNvPr id="31" name="Right Brace 30"/>
          <p:cNvSpPr/>
          <p:nvPr/>
        </p:nvSpPr>
        <p:spPr>
          <a:xfrm rot="16200000">
            <a:off x="4318682" y="2836562"/>
            <a:ext cx="342900" cy="10668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32" name="TextBox 31"/>
          <p:cNvSpPr txBox="1"/>
          <p:nvPr/>
        </p:nvSpPr>
        <p:spPr>
          <a:xfrm>
            <a:off x="3696101" y="2864274"/>
            <a:ext cx="1723530" cy="400110"/>
          </a:xfrm>
          <a:prstGeom prst="rect">
            <a:avLst/>
          </a:prstGeom>
          <a:noFill/>
        </p:spPr>
        <p:txBody>
          <a:bodyPr wrap="square" rtlCol="0">
            <a:spAutoFit/>
          </a:bodyPr>
          <a:lstStyle/>
          <a:p>
            <a:pPr algn="ctr"/>
            <a:r>
              <a:rPr lang="en-US" sz="2000" dirty="0">
                <a:solidFill>
                  <a:schemeClr val="tx2">
                    <a:lumMod val="60000"/>
                    <a:lumOff val="40000"/>
                  </a:schemeClr>
                </a:solidFill>
              </a:rPr>
              <a:t>Lab? </a:t>
            </a:r>
            <a:r>
              <a:rPr lang="en-US" sz="2000" dirty="0"/>
              <a:t>or </a:t>
            </a:r>
            <a:r>
              <a:rPr lang="en-US" sz="2000" dirty="0">
                <a:solidFill>
                  <a:srgbClr val="FF0000"/>
                </a:solidFill>
              </a:rPr>
              <a:t>Grey?</a:t>
            </a:r>
            <a:endParaRPr lang="en-CA" sz="2000" dirty="0">
              <a:solidFill>
                <a:srgbClr val="FF0000"/>
              </a:solidFill>
            </a:endParaRPr>
          </a:p>
        </p:txBody>
      </p:sp>
    </p:spTree>
    <p:extLst>
      <p:ext uri="{BB962C8B-B14F-4D97-AF65-F5344CB8AC3E}">
        <p14:creationId xmlns:p14="http://schemas.microsoft.com/office/powerpoint/2010/main" val="3278655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16</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461665"/>
          </a:xfrm>
          <a:prstGeom prst="rect">
            <a:avLst/>
          </a:prstGeom>
        </p:spPr>
        <p:txBody>
          <a:bodyPr wrap="square">
            <a:spAutoFit/>
          </a:bodyPr>
          <a:lstStyle/>
          <a:p>
            <a:r>
              <a:rPr lang="en-US" sz="2400" b="1" dirty="0"/>
              <a:t>Features capture different types of information</a:t>
            </a:r>
          </a:p>
        </p:txBody>
      </p:sp>
      <p:grpSp>
        <p:nvGrpSpPr>
          <p:cNvPr id="7" name="Group 6"/>
          <p:cNvGrpSpPr/>
          <p:nvPr/>
        </p:nvGrpSpPr>
        <p:grpSpPr>
          <a:xfrm>
            <a:off x="430763" y="2115979"/>
            <a:ext cx="8305800" cy="1393371"/>
            <a:chOff x="430763" y="2115979"/>
            <a:chExt cx="8305800" cy="1393371"/>
          </a:xfrm>
        </p:grpSpPr>
        <p:pic>
          <p:nvPicPr>
            <p:cNvPr id="4" name="Picture 3"/>
            <p:cNvPicPr>
              <a:picLocks noChangeAspect="1"/>
            </p:cNvPicPr>
            <p:nvPr/>
          </p:nvPicPr>
          <p:blipFill rotWithShape="1">
            <a:blip r:embed="rId3"/>
            <a:srcRect l="19167" t="47037" r="66250" b="23333"/>
            <a:stretch/>
          </p:blipFill>
          <p:spPr>
            <a:xfrm>
              <a:off x="3974063" y="2115979"/>
              <a:ext cx="1219200" cy="1393371"/>
            </a:xfrm>
            <a:prstGeom prst="rect">
              <a:avLst/>
            </a:prstGeom>
          </p:spPr>
        </p:pic>
        <p:sp>
          <p:nvSpPr>
            <p:cNvPr id="18" name="Rectangle 17"/>
            <p:cNvSpPr/>
            <p:nvPr/>
          </p:nvSpPr>
          <p:spPr>
            <a:xfrm>
              <a:off x="430763" y="2546707"/>
              <a:ext cx="8305800" cy="461665"/>
            </a:xfrm>
            <a:prstGeom prst="rect">
              <a:avLst/>
            </a:prstGeom>
          </p:spPr>
          <p:txBody>
            <a:bodyPr wrap="square">
              <a:spAutoFit/>
            </a:bodyPr>
            <a:lstStyle/>
            <a:p>
              <a:r>
                <a:rPr lang="en-US" sz="2400" b="1" dirty="0"/>
                <a:t>Thought experiment</a:t>
              </a:r>
            </a:p>
          </p:txBody>
        </p:sp>
      </p:grpSp>
    </p:spTree>
    <p:extLst>
      <p:ext uri="{BB962C8B-B14F-4D97-AF65-F5344CB8AC3E}">
        <p14:creationId xmlns:p14="http://schemas.microsoft.com/office/powerpoint/2010/main" val="4185003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80">
                                          <p:stCondLst>
                                            <p:cond delay="0"/>
                                          </p:stCondLst>
                                        </p:cTn>
                                        <p:tgtEl>
                                          <p:spTgt spid="7"/>
                                        </p:tgtEl>
                                      </p:cBhvr>
                                    </p:animEffect>
                                    <p:anim calcmode="lin" valueType="num">
                                      <p:cBhvr>
                                        <p:cTn id="8"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3" dur="26">
                                          <p:stCondLst>
                                            <p:cond delay="650"/>
                                          </p:stCondLst>
                                        </p:cTn>
                                        <p:tgtEl>
                                          <p:spTgt spid="7"/>
                                        </p:tgtEl>
                                      </p:cBhvr>
                                      <p:to x="100000" y="60000"/>
                                    </p:animScale>
                                    <p:animScale>
                                      <p:cBhvr>
                                        <p:cTn id="14" dur="166" decel="50000">
                                          <p:stCondLst>
                                            <p:cond delay="676"/>
                                          </p:stCondLst>
                                        </p:cTn>
                                        <p:tgtEl>
                                          <p:spTgt spid="7"/>
                                        </p:tgtEl>
                                      </p:cBhvr>
                                      <p:to x="100000" y="100000"/>
                                    </p:animScale>
                                    <p:animScale>
                                      <p:cBhvr>
                                        <p:cTn id="15" dur="26">
                                          <p:stCondLst>
                                            <p:cond delay="1312"/>
                                          </p:stCondLst>
                                        </p:cTn>
                                        <p:tgtEl>
                                          <p:spTgt spid="7"/>
                                        </p:tgtEl>
                                      </p:cBhvr>
                                      <p:to x="100000" y="80000"/>
                                    </p:animScale>
                                    <p:animScale>
                                      <p:cBhvr>
                                        <p:cTn id="16" dur="166" decel="50000">
                                          <p:stCondLst>
                                            <p:cond delay="1338"/>
                                          </p:stCondLst>
                                        </p:cTn>
                                        <p:tgtEl>
                                          <p:spTgt spid="7"/>
                                        </p:tgtEl>
                                      </p:cBhvr>
                                      <p:to x="100000" y="100000"/>
                                    </p:animScale>
                                    <p:animScale>
                                      <p:cBhvr>
                                        <p:cTn id="17" dur="26">
                                          <p:stCondLst>
                                            <p:cond delay="1642"/>
                                          </p:stCondLst>
                                        </p:cTn>
                                        <p:tgtEl>
                                          <p:spTgt spid="7"/>
                                        </p:tgtEl>
                                      </p:cBhvr>
                                      <p:to x="100000" y="90000"/>
                                    </p:animScale>
                                    <p:animScale>
                                      <p:cBhvr>
                                        <p:cTn id="18" dur="166" decel="50000">
                                          <p:stCondLst>
                                            <p:cond delay="1668"/>
                                          </p:stCondLst>
                                        </p:cTn>
                                        <p:tgtEl>
                                          <p:spTgt spid="7"/>
                                        </p:tgtEl>
                                      </p:cBhvr>
                                      <p:to x="100000" y="100000"/>
                                    </p:animScale>
                                    <p:animScale>
                                      <p:cBhvr>
                                        <p:cTn id="19" dur="26">
                                          <p:stCondLst>
                                            <p:cond delay="1808"/>
                                          </p:stCondLst>
                                        </p:cTn>
                                        <p:tgtEl>
                                          <p:spTgt spid="7"/>
                                        </p:tgtEl>
                                      </p:cBhvr>
                                      <p:to x="100000" y="95000"/>
                                    </p:animScale>
                                    <p:animScale>
                                      <p:cBhvr>
                                        <p:cTn id="20" dur="166" decel="50000">
                                          <p:stCondLst>
                                            <p:cond delay="1834"/>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17</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1569660"/>
          </a:xfrm>
          <a:prstGeom prst="rect">
            <a:avLst/>
          </a:prstGeom>
        </p:spPr>
        <p:txBody>
          <a:bodyPr wrap="square">
            <a:spAutoFit/>
          </a:bodyPr>
          <a:lstStyle/>
          <a:p>
            <a:r>
              <a:rPr lang="en-US" sz="2400" b="1" dirty="0"/>
              <a:t>What other feature should we know?</a:t>
            </a:r>
          </a:p>
          <a:p>
            <a:r>
              <a:rPr lang="en-US" sz="2400" b="1" dirty="0"/>
              <a:t>How many features should we know?</a:t>
            </a:r>
          </a:p>
          <a:p>
            <a:r>
              <a:rPr lang="en-US" sz="2400" dirty="0"/>
              <a:t>e.g. their hair length? How fast they can run? Or how much they weigh?</a:t>
            </a:r>
          </a:p>
        </p:txBody>
      </p:sp>
      <p:pic>
        <p:nvPicPr>
          <p:cNvPr id="9" name="Picture 8"/>
          <p:cNvPicPr>
            <a:picLocks noChangeAspect="1"/>
          </p:cNvPicPr>
          <p:nvPr/>
        </p:nvPicPr>
        <p:blipFill rotWithShape="1">
          <a:blip r:embed="rId3"/>
          <a:srcRect l="10417" t="39630" r="49167" b="35926"/>
          <a:stretch/>
        </p:blipFill>
        <p:spPr>
          <a:xfrm>
            <a:off x="887963" y="3541776"/>
            <a:ext cx="7391400" cy="2514600"/>
          </a:xfrm>
          <a:prstGeom prst="rect">
            <a:avLst/>
          </a:prstGeom>
        </p:spPr>
      </p:pic>
    </p:spTree>
    <p:extLst>
      <p:ext uri="{BB962C8B-B14F-4D97-AF65-F5344CB8AC3E}">
        <p14:creationId xmlns:p14="http://schemas.microsoft.com/office/powerpoint/2010/main" val="1046080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18</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830997"/>
          </a:xfrm>
          <a:prstGeom prst="rect">
            <a:avLst/>
          </a:prstGeom>
        </p:spPr>
        <p:txBody>
          <a:bodyPr wrap="square">
            <a:spAutoFit/>
          </a:bodyPr>
          <a:lstStyle/>
          <a:p>
            <a:r>
              <a:rPr lang="en-US" sz="2400" b="1" dirty="0"/>
              <a:t>Eye color: Brown vs Blue</a:t>
            </a:r>
            <a:endParaRPr lang="en-US" sz="2400" dirty="0"/>
          </a:p>
          <a:p>
            <a:r>
              <a:rPr lang="en-US" sz="2400" dirty="0"/>
              <a:t>Let’s have the following assumptions:</a:t>
            </a:r>
          </a:p>
        </p:txBody>
      </p:sp>
      <p:pic>
        <p:nvPicPr>
          <p:cNvPr id="7" name="Picture 6"/>
          <p:cNvPicPr>
            <a:picLocks noChangeAspect="1"/>
          </p:cNvPicPr>
          <p:nvPr/>
        </p:nvPicPr>
        <p:blipFill rotWithShape="1">
          <a:blip r:embed="rId3"/>
          <a:srcRect l="17084" t="42593" r="72499" b="38889"/>
          <a:stretch/>
        </p:blipFill>
        <p:spPr>
          <a:xfrm>
            <a:off x="858302" y="3166629"/>
            <a:ext cx="814814" cy="814814"/>
          </a:xfrm>
          <a:prstGeom prst="rect">
            <a:avLst/>
          </a:prstGeom>
        </p:spPr>
      </p:pic>
      <p:pic>
        <p:nvPicPr>
          <p:cNvPr id="8" name="Picture 7"/>
          <p:cNvPicPr>
            <a:picLocks noChangeAspect="1"/>
          </p:cNvPicPr>
          <p:nvPr/>
        </p:nvPicPr>
        <p:blipFill rotWithShape="1">
          <a:blip r:embed="rId3"/>
          <a:srcRect l="32895" t="42593" r="56666" b="38889"/>
          <a:stretch/>
        </p:blipFill>
        <p:spPr>
          <a:xfrm>
            <a:off x="858302" y="4006843"/>
            <a:ext cx="816530" cy="814814"/>
          </a:xfrm>
          <a:prstGeom prst="rect">
            <a:avLst/>
          </a:prstGeom>
        </p:spPr>
      </p:pic>
      <p:sp>
        <p:nvSpPr>
          <p:cNvPr id="2" name="Rounded Rectangle 1"/>
          <p:cNvSpPr/>
          <p:nvPr/>
        </p:nvSpPr>
        <p:spPr>
          <a:xfrm>
            <a:off x="1828800" y="3287643"/>
            <a:ext cx="1295400" cy="3699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lumMod val="95000"/>
                  </a:schemeClr>
                </a:solidFill>
              </a:rPr>
              <a:t>Labrador</a:t>
            </a:r>
            <a:endParaRPr lang="en-CA" b="1" dirty="0">
              <a:solidFill>
                <a:schemeClr val="bg1">
                  <a:lumMod val="95000"/>
                </a:schemeClr>
              </a:solidFill>
            </a:endParaRPr>
          </a:p>
        </p:txBody>
      </p:sp>
      <p:sp>
        <p:nvSpPr>
          <p:cNvPr id="14" name="Rounded Rectangle 13"/>
          <p:cNvSpPr/>
          <p:nvPr/>
        </p:nvSpPr>
        <p:spPr>
          <a:xfrm>
            <a:off x="1828800" y="4185650"/>
            <a:ext cx="1295400" cy="36995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bg1">
                    <a:lumMod val="95000"/>
                  </a:schemeClr>
                </a:solidFill>
              </a:rPr>
              <a:t>Greyhound</a:t>
            </a:r>
            <a:endParaRPr lang="en-CA" b="1" dirty="0">
              <a:solidFill>
                <a:schemeClr val="bg1">
                  <a:lumMod val="95000"/>
                </a:schemeClr>
              </a:solidFill>
            </a:endParaRPr>
          </a:p>
        </p:txBody>
      </p:sp>
      <p:graphicFrame>
        <p:nvGraphicFramePr>
          <p:cNvPr id="15" name="Chart 14"/>
          <p:cNvGraphicFramePr>
            <a:graphicFrameLocks/>
          </p:cNvGraphicFramePr>
          <p:nvPr>
            <p:extLst>
              <p:ext uri="{D42A27DB-BD31-4B8C-83A1-F6EECF244321}">
                <p14:modId xmlns:p14="http://schemas.microsoft.com/office/powerpoint/2010/main" val="3523427813"/>
              </p:ext>
            </p:extLst>
          </p:nvPr>
        </p:nvGraphicFramePr>
        <p:xfrm>
          <a:off x="3810000" y="2438400"/>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786290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19</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2308324"/>
          </a:xfrm>
          <a:prstGeom prst="rect">
            <a:avLst/>
          </a:prstGeom>
        </p:spPr>
        <p:txBody>
          <a:bodyPr wrap="square">
            <a:spAutoFit/>
          </a:bodyPr>
          <a:lstStyle/>
          <a:p>
            <a:r>
              <a:rPr lang="en-US" sz="2400" b="1" dirty="0"/>
              <a:t>Important:</a:t>
            </a:r>
            <a:endParaRPr lang="en-US" sz="2400" dirty="0"/>
          </a:p>
          <a:p>
            <a:r>
              <a:rPr lang="en-US" sz="2400" dirty="0"/>
              <a:t>When for the most values, the distribution is about 50/50, literally the feature tells us nothing!</a:t>
            </a:r>
          </a:p>
          <a:p>
            <a:endParaRPr lang="en-US" sz="2400" dirty="0"/>
          </a:p>
          <a:p>
            <a:r>
              <a:rPr lang="en-US" sz="2400" b="1" dirty="0"/>
              <a:t>Important:</a:t>
            </a:r>
          </a:p>
          <a:p>
            <a:r>
              <a:rPr lang="en-US" sz="2400" dirty="0"/>
              <a:t>Avoid useless features!</a:t>
            </a:r>
          </a:p>
        </p:txBody>
      </p:sp>
      <p:pic>
        <p:nvPicPr>
          <p:cNvPr id="2050" name="Picture 2" descr="Image result for recycle bin logo vec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8100" y="4114800"/>
            <a:ext cx="1524000" cy="1524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4476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2</a:t>
            </a:fld>
            <a:endParaRPr lang="en-US" sz="2400" dirty="0"/>
          </a:p>
        </p:txBody>
      </p:sp>
      <p:sp>
        <p:nvSpPr>
          <p:cNvPr id="19" name="Rectangle 18"/>
          <p:cNvSpPr/>
          <p:nvPr/>
        </p:nvSpPr>
        <p:spPr>
          <a:xfrm>
            <a:off x="457200" y="533400"/>
            <a:ext cx="8305800" cy="1323439"/>
          </a:xfrm>
          <a:prstGeom prst="rect">
            <a:avLst/>
          </a:prstGeom>
        </p:spPr>
        <p:txBody>
          <a:bodyPr wrap="square">
            <a:spAutoFit/>
          </a:bodyPr>
          <a:lstStyle/>
          <a:p>
            <a:r>
              <a:rPr lang="en-US" sz="4000" b="1" dirty="0"/>
              <a:t>The Importance of the Features</a:t>
            </a:r>
          </a:p>
          <a:p>
            <a:r>
              <a:rPr lang="en-US" sz="4000" b="1" dirty="0"/>
              <a:t>In Classifiers</a:t>
            </a:r>
          </a:p>
        </p:txBody>
      </p:sp>
      <p:sp>
        <p:nvSpPr>
          <p:cNvPr id="30" name="Rectangle 29"/>
          <p:cNvSpPr/>
          <p:nvPr/>
        </p:nvSpPr>
        <p:spPr>
          <a:xfrm>
            <a:off x="457200" y="2346909"/>
            <a:ext cx="8305800" cy="1200329"/>
          </a:xfrm>
          <a:prstGeom prst="rect">
            <a:avLst/>
          </a:prstGeom>
        </p:spPr>
        <p:txBody>
          <a:bodyPr wrap="square">
            <a:spAutoFit/>
          </a:bodyPr>
          <a:lstStyle/>
          <a:p>
            <a:r>
              <a:rPr lang="en-US" sz="2400" b="1" dirty="0"/>
              <a:t>Once a wise said:</a:t>
            </a:r>
          </a:p>
          <a:p>
            <a:r>
              <a:rPr lang="en-US" sz="2400" b="1" dirty="0"/>
              <a:t>“</a:t>
            </a:r>
            <a:r>
              <a:rPr lang="en-US" sz="2400" b="1" i="1" dirty="0"/>
              <a:t>Classifiers are only as good as the features you provide.</a:t>
            </a:r>
            <a:r>
              <a:rPr lang="en-US" sz="2400" b="1" dirty="0"/>
              <a:t>”</a:t>
            </a:r>
          </a:p>
          <a:p>
            <a:endParaRPr lang="en-US" sz="2400" dirty="0"/>
          </a:p>
        </p:txBody>
      </p:sp>
    </p:spTree>
    <p:extLst>
      <p:ext uri="{BB962C8B-B14F-4D97-AF65-F5344CB8AC3E}">
        <p14:creationId xmlns:p14="http://schemas.microsoft.com/office/powerpoint/2010/main" val="1623972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20</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584775"/>
          </a:xfrm>
          <a:prstGeom prst="rect">
            <a:avLst/>
          </a:prstGeom>
        </p:spPr>
        <p:txBody>
          <a:bodyPr wrap="square">
            <a:spAutoFit/>
          </a:bodyPr>
          <a:lstStyle/>
          <a:p>
            <a:r>
              <a:rPr lang="en-US" sz="3200" dirty="0"/>
              <a:t>Independent features are the best!</a:t>
            </a:r>
          </a:p>
        </p:txBody>
      </p:sp>
      <p:pic>
        <p:nvPicPr>
          <p:cNvPr id="10" name="Picture 9"/>
          <p:cNvPicPr>
            <a:picLocks noChangeAspect="1"/>
          </p:cNvPicPr>
          <p:nvPr/>
        </p:nvPicPr>
        <p:blipFill>
          <a:blip r:embed="rId3"/>
          <a:stretch>
            <a:fillRect/>
          </a:stretch>
        </p:blipFill>
        <p:spPr>
          <a:xfrm>
            <a:off x="5257801" y="2485311"/>
            <a:ext cx="3352800" cy="3454400"/>
          </a:xfrm>
          <a:prstGeom prst="rect">
            <a:avLst/>
          </a:prstGeom>
        </p:spPr>
      </p:pic>
    </p:spTree>
    <p:extLst>
      <p:ext uri="{BB962C8B-B14F-4D97-AF65-F5344CB8AC3E}">
        <p14:creationId xmlns:p14="http://schemas.microsoft.com/office/powerpoint/2010/main" val="2816091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21</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1200329"/>
          </a:xfrm>
          <a:prstGeom prst="rect">
            <a:avLst/>
          </a:prstGeom>
        </p:spPr>
        <p:txBody>
          <a:bodyPr wrap="square">
            <a:spAutoFit/>
          </a:bodyPr>
          <a:lstStyle/>
          <a:p>
            <a:r>
              <a:rPr lang="en-US" sz="2400" b="1" dirty="0"/>
              <a:t>Question:</a:t>
            </a:r>
            <a:endParaRPr lang="en-US" sz="2400" dirty="0"/>
          </a:p>
          <a:p>
            <a:r>
              <a:rPr lang="en-US" sz="2400" dirty="0"/>
              <a:t>As we have height in inches, would it be helpful if we add height in centimeters?</a:t>
            </a:r>
          </a:p>
        </p:txBody>
      </p:sp>
      <p:sp>
        <p:nvSpPr>
          <p:cNvPr id="7" name="Rectangle 6"/>
          <p:cNvSpPr/>
          <p:nvPr/>
        </p:nvSpPr>
        <p:spPr>
          <a:xfrm>
            <a:off x="495301" y="2856264"/>
            <a:ext cx="8305800" cy="830997"/>
          </a:xfrm>
          <a:prstGeom prst="rect">
            <a:avLst/>
          </a:prstGeom>
        </p:spPr>
        <p:txBody>
          <a:bodyPr wrap="square">
            <a:spAutoFit/>
          </a:bodyPr>
          <a:lstStyle/>
          <a:p>
            <a:r>
              <a:rPr lang="en-US" sz="2400" b="1" dirty="0"/>
              <a:t>Answer:</a:t>
            </a:r>
            <a:endParaRPr lang="en-US" sz="2400" dirty="0"/>
          </a:p>
          <a:p>
            <a:r>
              <a:rPr lang="en-US" sz="2400" dirty="0"/>
              <a:t>No, because it is perfectly correlated with one we already have.</a:t>
            </a:r>
          </a:p>
        </p:txBody>
      </p:sp>
      <p:sp>
        <p:nvSpPr>
          <p:cNvPr id="11" name="Rectangle 10"/>
          <p:cNvSpPr/>
          <p:nvPr/>
        </p:nvSpPr>
        <p:spPr>
          <a:xfrm>
            <a:off x="457200" y="4008940"/>
            <a:ext cx="8305800" cy="830997"/>
          </a:xfrm>
          <a:prstGeom prst="rect">
            <a:avLst/>
          </a:prstGeom>
        </p:spPr>
        <p:txBody>
          <a:bodyPr wrap="square">
            <a:spAutoFit/>
          </a:bodyPr>
          <a:lstStyle/>
          <a:p>
            <a:r>
              <a:rPr lang="en-US" sz="2400" b="1" dirty="0"/>
              <a:t>Note:</a:t>
            </a:r>
            <a:endParaRPr lang="en-US" sz="2400" dirty="0"/>
          </a:p>
          <a:p>
            <a:r>
              <a:rPr lang="en-US" sz="2400" dirty="0"/>
              <a:t>Avoid Redundant features!</a:t>
            </a:r>
          </a:p>
        </p:txBody>
      </p:sp>
    </p:spTree>
    <p:extLst>
      <p:ext uri="{BB962C8B-B14F-4D97-AF65-F5344CB8AC3E}">
        <p14:creationId xmlns:p14="http://schemas.microsoft.com/office/powerpoint/2010/main" val="300016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80">
                                          <p:stCondLst>
                                            <p:cond delay="0"/>
                                          </p:stCondLst>
                                        </p:cTn>
                                        <p:tgtEl>
                                          <p:spTgt spid="7"/>
                                        </p:tgtEl>
                                      </p:cBhvr>
                                    </p:animEffect>
                                    <p:anim calcmode="lin" valueType="num">
                                      <p:cBhvr>
                                        <p:cTn id="8"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3" dur="26">
                                          <p:stCondLst>
                                            <p:cond delay="650"/>
                                          </p:stCondLst>
                                        </p:cTn>
                                        <p:tgtEl>
                                          <p:spTgt spid="7"/>
                                        </p:tgtEl>
                                      </p:cBhvr>
                                      <p:to x="100000" y="60000"/>
                                    </p:animScale>
                                    <p:animScale>
                                      <p:cBhvr>
                                        <p:cTn id="14" dur="166" decel="50000">
                                          <p:stCondLst>
                                            <p:cond delay="676"/>
                                          </p:stCondLst>
                                        </p:cTn>
                                        <p:tgtEl>
                                          <p:spTgt spid="7"/>
                                        </p:tgtEl>
                                      </p:cBhvr>
                                      <p:to x="100000" y="100000"/>
                                    </p:animScale>
                                    <p:animScale>
                                      <p:cBhvr>
                                        <p:cTn id="15" dur="26">
                                          <p:stCondLst>
                                            <p:cond delay="1312"/>
                                          </p:stCondLst>
                                        </p:cTn>
                                        <p:tgtEl>
                                          <p:spTgt spid="7"/>
                                        </p:tgtEl>
                                      </p:cBhvr>
                                      <p:to x="100000" y="80000"/>
                                    </p:animScale>
                                    <p:animScale>
                                      <p:cBhvr>
                                        <p:cTn id="16" dur="166" decel="50000">
                                          <p:stCondLst>
                                            <p:cond delay="1338"/>
                                          </p:stCondLst>
                                        </p:cTn>
                                        <p:tgtEl>
                                          <p:spTgt spid="7"/>
                                        </p:tgtEl>
                                      </p:cBhvr>
                                      <p:to x="100000" y="100000"/>
                                    </p:animScale>
                                    <p:animScale>
                                      <p:cBhvr>
                                        <p:cTn id="17" dur="26">
                                          <p:stCondLst>
                                            <p:cond delay="1642"/>
                                          </p:stCondLst>
                                        </p:cTn>
                                        <p:tgtEl>
                                          <p:spTgt spid="7"/>
                                        </p:tgtEl>
                                      </p:cBhvr>
                                      <p:to x="100000" y="90000"/>
                                    </p:animScale>
                                    <p:animScale>
                                      <p:cBhvr>
                                        <p:cTn id="18" dur="166" decel="50000">
                                          <p:stCondLst>
                                            <p:cond delay="1668"/>
                                          </p:stCondLst>
                                        </p:cTn>
                                        <p:tgtEl>
                                          <p:spTgt spid="7"/>
                                        </p:tgtEl>
                                      </p:cBhvr>
                                      <p:to x="100000" y="100000"/>
                                    </p:animScale>
                                    <p:animScale>
                                      <p:cBhvr>
                                        <p:cTn id="19" dur="26">
                                          <p:stCondLst>
                                            <p:cond delay="1808"/>
                                          </p:stCondLst>
                                        </p:cTn>
                                        <p:tgtEl>
                                          <p:spTgt spid="7"/>
                                        </p:tgtEl>
                                      </p:cBhvr>
                                      <p:to x="100000" y="95000"/>
                                    </p:animScale>
                                    <p:animScale>
                                      <p:cBhvr>
                                        <p:cTn id="20" dur="166" decel="50000">
                                          <p:stCondLst>
                                            <p:cond delay="1834"/>
                                          </p:stCondLst>
                                        </p:cTn>
                                        <p:tgtEl>
                                          <p:spTgt spid="7"/>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down)">
                                      <p:cBhvr>
                                        <p:cTn id="25" dur="580">
                                          <p:stCondLst>
                                            <p:cond delay="0"/>
                                          </p:stCondLst>
                                        </p:cTn>
                                        <p:tgtEl>
                                          <p:spTgt spid="11"/>
                                        </p:tgtEl>
                                      </p:cBhvr>
                                    </p:animEffect>
                                    <p:anim calcmode="lin" valueType="num">
                                      <p:cBhvr>
                                        <p:cTn id="26"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31" dur="26">
                                          <p:stCondLst>
                                            <p:cond delay="650"/>
                                          </p:stCondLst>
                                        </p:cTn>
                                        <p:tgtEl>
                                          <p:spTgt spid="11"/>
                                        </p:tgtEl>
                                      </p:cBhvr>
                                      <p:to x="100000" y="60000"/>
                                    </p:animScale>
                                    <p:animScale>
                                      <p:cBhvr>
                                        <p:cTn id="32" dur="166" decel="50000">
                                          <p:stCondLst>
                                            <p:cond delay="676"/>
                                          </p:stCondLst>
                                        </p:cTn>
                                        <p:tgtEl>
                                          <p:spTgt spid="11"/>
                                        </p:tgtEl>
                                      </p:cBhvr>
                                      <p:to x="100000" y="100000"/>
                                    </p:animScale>
                                    <p:animScale>
                                      <p:cBhvr>
                                        <p:cTn id="33" dur="26">
                                          <p:stCondLst>
                                            <p:cond delay="1312"/>
                                          </p:stCondLst>
                                        </p:cTn>
                                        <p:tgtEl>
                                          <p:spTgt spid="11"/>
                                        </p:tgtEl>
                                      </p:cBhvr>
                                      <p:to x="100000" y="80000"/>
                                    </p:animScale>
                                    <p:animScale>
                                      <p:cBhvr>
                                        <p:cTn id="34" dur="166" decel="50000">
                                          <p:stCondLst>
                                            <p:cond delay="1338"/>
                                          </p:stCondLst>
                                        </p:cTn>
                                        <p:tgtEl>
                                          <p:spTgt spid="11"/>
                                        </p:tgtEl>
                                      </p:cBhvr>
                                      <p:to x="100000" y="100000"/>
                                    </p:animScale>
                                    <p:animScale>
                                      <p:cBhvr>
                                        <p:cTn id="35" dur="26">
                                          <p:stCondLst>
                                            <p:cond delay="1642"/>
                                          </p:stCondLst>
                                        </p:cTn>
                                        <p:tgtEl>
                                          <p:spTgt spid="11"/>
                                        </p:tgtEl>
                                      </p:cBhvr>
                                      <p:to x="100000" y="90000"/>
                                    </p:animScale>
                                    <p:animScale>
                                      <p:cBhvr>
                                        <p:cTn id="36" dur="166" decel="50000">
                                          <p:stCondLst>
                                            <p:cond delay="1668"/>
                                          </p:stCondLst>
                                        </p:cTn>
                                        <p:tgtEl>
                                          <p:spTgt spid="11"/>
                                        </p:tgtEl>
                                      </p:cBhvr>
                                      <p:to x="100000" y="100000"/>
                                    </p:animScale>
                                    <p:animScale>
                                      <p:cBhvr>
                                        <p:cTn id="37" dur="26">
                                          <p:stCondLst>
                                            <p:cond delay="1808"/>
                                          </p:stCondLst>
                                        </p:cTn>
                                        <p:tgtEl>
                                          <p:spTgt spid="11"/>
                                        </p:tgtEl>
                                      </p:cBhvr>
                                      <p:to x="100000" y="95000"/>
                                    </p:animScale>
                                    <p:animScale>
                                      <p:cBhvr>
                                        <p:cTn id="38" dur="166" decel="50000">
                                          <p:stCondLst>
                                            <p:cond delay="1834"/>
                                          </p:stCondLst>
                                        </p:cTn>
                                        <p:tgtEl>
                                          <p:spTgt spid="11"/>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22</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584775"/>
          </a:xfrm>
          <a:prstGeom prst="rect">
            <a:avLst/>
          </a:prstGeom>
        </p:spPr>
        <p:txBody>
          <a:bodyPr wrap="square">
            <a:spAutoFit/>
          </a:bodyPr>
          <a:lstStyle/>
          <a:p>
            <a:r>
              <a:rPr lang="en-US" sz="3200" dirty="0"/>
              <a:t>Features should be easy to understand!</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200" y="3505200"/>
            <a:ext cx="1963740" cy="1963740"/>
          </a:xfrm>
          <a:prstGeom prst="rect">
            <a:avLst/>
          </a:prstGeom>
        </p:spPr>
      </p:pic>
    </p:spTree>
    <p:extLst>
      <p:ext uri="{BB962C8B-B14F-4D97-AF65-F5344CB8AC3E}">
        <p14:creationId xmlns:p14="http://schemas.microsoft.com/office/powerpoint/2010/main" val="3963337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23</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1200329"/>
          </a:xfrm>
          <a:prstGeom prst="rect">
            <a:avLst/>
          </a:prstGeom>
        </p:spPr>
        <p:txBody>
          <a:bodyPr wrap="square">
            <a:spAutoFit/>
          </a:bodyPr>
          <a:lstStyle/>
          <a:p>
            <a:r>
              <a:rPr lang="en-US" sz="2400" b="1" dirty="0"/>
              <a:t>Question:</a:t>
            </a:r>
          </a:p>
          <a:p>
            <a:r>
              <a:rPr lang="en-US" sz="2400" dirty="0"/>
              <a:t>Imagine you want to predict how many days it will take to mail a letter between two different cities?</a:t>
            </a:r>
          </a:p>
        </p:txBody>
      </p:sp>
      <p:pic>
        <p:nvPicPr>
          <p:cNvPr id="3" name="Picture 2"/>
          <p:cNvPicPr>
            <a:picLocks noChangeAspect="1"/>
          </p:cNvPicPr>
          <p:nvPr/>
        </p:nvPicPr>
        <p:blipFill rotWithShape="1">
          <a:blip r:embed="rId3"/>
          <a:srcRect l="29584" t="19138" r="17499" b="29097"/>
          <a:stretch/>
        </p:blipFill>
        <p:spPr>
          <a:xfrm>
            <a:off x="1916663" y="2854643"/>
            <a:ext cx="5334000" cy="2772000"/>
          </a:xfrm>
          <a:prstGeom prst="rect">
            <a:avLst/>
          </a:prstGeom>
        </p:spPr>
      </p:pic>
      <p:sp>
        <p:nvSpPr>
          <p:cNvPr id="8" name="Rectangle 7"/>
          <p:cNvSpPr/>
          <p:nvPr/>
        </p:nvSpPr>
        <p:spPr>
          <a:xfrm>
            <a:off x="495301" y="5626643"/>
            <a:ext cx="8305800" cy="830997"/>
          </a:xfrm>
          <a:prstGeom prst="rect">
            <a:avLst/>
          </a:prstGeom>
        </p:spPr>
        <p:txBody>
          <a:bodyPr wrap="square">
            <a:spAutoFit/>
          </a:bodyPr>
          <a:lstStyle/>
          <a:p>
            <a:r>
              <a:rPr lang="en-US" sz="2400" dirty="0"/>
              <a:t>Example inspired by a nice article that you can view it by clicking </a:t>
            </a:r>
            <a:r>
              <a:rPr lang="en-US" sz="2400" dirty="0">
                <a:hlinkClick r:id="rId4"/>
              </a:rPr>
              <a:t>here</a:t>
            </a:r>
            <a:r>
              <a:rPr lang="en-US" sz="2400" dirty="0"/>
              <a:t>.</a:t>
            </a:r>
          </a:p>
        </p:txBody>
      </p:sp>
    </p:spTree>
    <p:extLst>
      <p:ext uri="{BB962C8B-B14F-4D97-AF65-F5344CB8AC3E}">
        <p14:creationId xmlns:p14="http://schemas.microsoft.com/office/powerpoint/2010/main" val="1702507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24</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2" name="Rectangle 1"/>
          <p:cNvSpPr/>
          <p:nvPr/>
        </p:nvSpPr>
        <p:spPr>
          <a:xfrm>
            <a:off x="3276600" y="1712843"/>
            <a:ext cx="2667000" cy="1143000"/>
          </a:xfrm>
          <a:prstGeom prst="rect">
            <a:avLst/>
          </a:prstGeom>
          <a:solidFill>
            <a:srgbClr val="42E92B"/>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4400" b="1" dirty="0"/>
              <a:t>EASY</a:t>
            </a:r>
            <a:endParaRPr lang="en-CA" sz="4400" b="1" dirty="0"/>
          </a:p>
        </p:txBody>
      </p:sp>
      <p:sp>
        <p:nvSpPr>
          <p:cNvPr id="9" name="Rectangle 8"/>
          <p:cNvSpPr/>
          <p:nvPr/>
        </p:nvSpPr>
        <p:spPr>
          <a:xfrm>
            <a:off x="2400300" y="3365500"/>
            <a:ext cx="4419600" cy="584775"/>
          </a:xfrm>
          <a:prstGeom prst="rect">
            <a:avLst/>
          </a:prstGeom>
        </p:spPr>
        <p:txBody>
          <a:bodyPr wrap="square">
            <a:spAutoFit/>
          </a:bodyPr>
          <a:lstStyle/>
          <a:p>
            <a:r>
              <a:rPr lang="en-US" sz="3200" dirty="0"/>
              <a:t>2500 miles               3 days</a:t>
            </a:r>
          </a:p>
        </p:txBody>
      </p:sp>
      <p:cxnSp>
        <p:nvCxnSpPr>
          <p:cNvPr id="7" name="Straight Arrow Connector 6"/>
          <p:cNvCxnSpPr/>
          <p:nvPr/>
        </p:nvCxnSpPr>
        <p:spPr>
          <a:xfrm>
            <a:off x="4495800" y="3657887"/>
            <a:ext cx="99060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730038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25</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2" name="Rectangle 1"/>
          <p:cNvSpPr/>
          <p:nvPr/>
        </p:nvSpPr>
        <p:spPr>
          <a:xfrm>
            <a:off x="3276600" y="1712843"/>
            <a:ext cx="2667000" cy="1143000"/>
          </a:xfrm>
          <a:prstGeom prst="rect">
            <a:avLst/>
          </a:prstGeom>
          <a:solidFill>
            <a:schemeClr val="bg1">
              <a:lumMod val="50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sz="4400" b="1" dirty="0"/>
              <a:t>COMPLEX</a:t>
            </a:r>
            <a:endParaRPr lang="en-CA" sz="4400" b="1" dirty="0"/>
          </a:p>
        </p:txBody>
      </p:sp>
      <p:sp>
        <p:nvSpPr>
          <p:cNvPr id="9" name="Rectangle 8"/>
          <p:cNvSpPr/>
          <p:nvPr/>
        </p:nvSpPr>
        <p:spPr>
          <a:xfrm>
            <a:off x="6553200" y="3962400"/>
            <a:ext cx="1257300" cy="584775"/>
          </a:xfrm>
          <a:prstGeom prst="rect">
            <a:avLst/>
          </a:prstGeom>
        </p:spPr>
        <p:txBody>
          <a:bodyPr wrap="square">
            <a:spAutoFit/>
          </a:bodyPr>
          <a:lstStyle/>
          <a:p>
            <a:r>
              <a:rPr lang="en-US" sz="3200" dirty="0"/>
              <a:t>3 days</a:t>
            </a:r>
          </a:p>
        </p:txBody>
      </p:sp>
      <p:cxnSp>
        <p:nvCxnSpPr>
          <p:cNvPr id="7" name="Straight Arrow Connector 6"/>
          <p:cNvCxnSpPr/>
          <p:nvPr/>
        </p:nvCxnSpPr>
        <p:spPr>
          <a:xfrm>
            <a:off x="5410200" y="4254788"/>
            <a:ext cx="990600" cy="0"/>
          </a:xfrm>
          <a:prstGeom prst="straightConnector1">
            <a:avLst/>
          </a:prstGeom>
          <a:ln>
            <a:prstDash val="sysDash"/>
            <a:tailEnd type="triangle"/>
          </a:ln>
        </p:spPr>
        <p:style>
          <a:lnRef idx="3">
            <a:schemeClr val="dk1"/>
          </a:lnRef>
          <a:fillRef idx="0">
            <a:schemeClr val="dk1"/>
          </a:fillRef>
          <a:effectRef idx="2">
            <a:schemeClr val="dk1"/>
          </a:effectRef>
          <a:fontRef idx="minor">
            <a:schemeClr val="tx1"/>
          </a:fontRef>
        </p:style>
      </p:cxnSp>
      <p:sp>
        <p:nvSpPr>
          <p:cNvPr id="8" name="Rectangle 7"/>
          <p:cNvSpPr/>
          <p:nvPr/>
        </p:nvSpPr>
        <p:spPr>
          <a:xfrm>
            <a:off x="1219200" y="3628027"/>
            <a:ext cx="4114800" cy="461665"/>
          </a:xfrm>
          <a:prstGeom prst="rect">
            <a:avLst/>
          </a:prstGeom>
        </p:spPr>
        <p:txBody>
          <a:bodyPr wrap="square">
            <a:spAutoFit/>
          </a:bodyPr>
          <a:lstStyle/>
          <a:p>
            <a:r>
              <a:rPr lang="en-CA" sz="2400" dirty="0"/>
              <a:t>Vancouver: 49° 14'N, ‎123° 7' W</a:t>
            </a:r>
            <a:endParaRPr lang="en-US" sz="2400" dirty="0"/>
          </a:p>
        </p:txBody>
      </p:sp>
      <p:sp>
        <p:nvSpPr>
          <p:cNvPr id="10" name="Rectangle 9"/>
          <p:cNvSpPr/>
          <p:nvPr/>
        </p:nvSpPr>
        <p:spPr>
          <a:xfrm>
            <a:off x="1219200" y="4354157"/>
            <a:ext cx="4114800" cy="461665"/>
          </a:xfrm>
          <a:prstGeom prst="rect">
            <a:avLst/>
          </a:prstGeom>
        </p:spPr>
        <p:txBody>
          <a:bodyPr wrap="square">
            <a:spAutoFit/>
          </a:bodyPr>
          <a:lstStyle/>
          <a:p>
            <a:r>
              <a:rPr lang="en-CA" sz="2400" dirty="0"/>
              <a:t>Toronto: 43° 45'N, ‎79° 24' W</a:t>
            </a:r>
            <a:endParaRPr lang="en-US" sz="2400" dirty="0"/>
          </a:p>
        </p:txBody>
      </p:sp>
    </p:spTree>
    <p:extLst>
      <p:ext uri="{BB962C8B-B14F-4D97-AF65-F5344CB8AC3E}">
        <p14:creationId xmlns:p14="http://schemas.microsoft.com/office/powerpoint/2010/main" val="469909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26</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584775"/>
          </a:xfrm>
          <a:prstGeom prst="rect">
            <a:avLst/>
          </a:prstGeom>
        </p:spPr>
        <p:txBody>
          <a:bodyPr wrap="square">
            <a:spAutoFit/>
          </a:bodyPr>
          <a:lstStyle/>
          <a:p>
            <a:r>
              <a:rPr lang="en-US" sz="3200" dirty="0"/>
              <a:t>Simpler relationships are easier to learn</a:t>
            </a: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6000" y="3962400"/>
            <a:ext cx="2219325" cy="2219325"/>
          </a:xfrm>
          <a:prstGeom prst="rect">
            <a:avLst/>
          </a:prstGeom>
        </p:spPr>
      </p:pic>
      <p:pic>
        <p:nvPicPr>
          <p:cNvPr id="15" name="Picture 14"/>
          <p:cNvPicPr>
            <a:picLocks noChangeAspect="1"/>
          </p:cNvPicPr>
          <p:nvPr/>
        </p:nvPicPr>
        <p:blipFill rotWithShape="1">
          <a:blip r:embed="rId4"/>
          <a:srcRect l="38750" t="53137" r="56341" b="34851"/>
          <a:stretch/>
        </p:blipFill>
        <p:spPr>
          <a:xfrm>
            <a:off x="5867400" y="3733800"/>
            <a:ext cx="762000" cy="990600"/>
          </a:xfrm>
          <a:prstGeom prst="rect">
            <a:avLst/>
          </a:prstGeom>
        </p:spPr>
      </p:pic>
    </p:spTree>
    <p:extLst>
      <p:ext uri="{BB962C8B-B14F-4D97-AF65-F5344CB8AC3E}">
        <p14:creationId xmlns:p14="http://schemas.microsoft.com/office/powerpoint/2010/main" val="1047376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27</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2369880"/>
          </a:xfrm>
          <a:prstGeom prst="rect">
            <a:avLst/>
          </a:prstGeom>
        </p:spPr>
        <p:txBody>
          <a:bodyPr wrap="square">
            <a:spAutoFit/>
          </a:bodyPr>
          <a:lstStyle/>
          <a:p>
            <a:r>
              <a:rPr lang="en-US" sz="3200" b="1" dirty="0"/>
              <a:t>Ideal features are</a:t>
            </a:r>
          </a:p>
          <a:p>
            <a:endParaRPr lang="en-US" sz="3200" b="1" dirty="0"/>
          </a:p>
          <a:p>
            <a:pPr marL="228600" indent="-228600">
              <a:buFont typeface="Arial" panose="020B0604020202020204" pitchFamily="34" charset="0"/>
              <a:buChar char="•"/>
            </a:pPr>
            <a:r>
              <a:rPr lang="en-US" sz="2800" dirty="0"/>
              <a:t>Informative</a:t>
            </a:r>
          </a:p>
          <a:p>
            <a:pPr marL="228600" indent="-228600">
              <a:buFont typeface="Arial" panose="020B0604020202020204" pitchFamily="34" charset="0"/>
              <a:buChar char="•"/>
            </a:pPr>
            <a:r>
              <a:rPr lang="en-US" sz="2800" dirty="0"/>
              <a:t>Independent</a:t>
            </a:r>
          </a:p>
          <a:p>
            <a:pPr marL="228600" indent="-228600">
              <a:buFont typeface="Arial" panose="020B0604020202020204" pitchFamily="34" charset="0"/>
              <a:buChar char="•"/>
            </a:pPr>
            <a:r>
              <a:rPr lang="en-US" sz="2800" dirty="0"/>
              <a:t>Simple</a:t>
            </a:r>
          </a:p>
        </p:txBody>
      </p:sp>
    </p:spTree>
    <p:extLst>
      <p:ext uri="{BB962C8B-B14F-4D97-AF65-F5344CB8AC3E}">
        <p14:creationId xmlns:p14="http://schemas.microsoft.com/office/powerpoint/2010/main" val="2268069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28</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Next Presentation</a:t>
            </a:r>
          </a:p>
        </p:txBody>
      </p:sp>
      <p:sp>
        <p:nvSpPr>
          <p:cNvPr id="13" name="Rectangle 12"/>
          <p:cNvSpPr/>
          <p:nvPr/>
        </p:nvSpPr>
        <p:spPr>
          <a:xfrm>
            <a:off x="430763" y="1447800"/>
            <a:ext cx="8305800" cy="2800767"/>
          </a:xfrm>
          <a:prstGeom prst="rect">
            <a:avLst/>
          </a:prstGeom>
        </p:spPr>
        <p:txBody>
          <a:bodyPr wrap="square">
            <a:spAutoFit/>
          </a:bodyPr>
          <a:lstStyle/>
          <a:p>
            <a:r>
              <a:rPr lang="en-US" sz="3200" b="1" dirty="0"/>
              <a:t>Coming up in the next presentation</a:t>
            </a:r>
          </a:p>
          <a:p>
            <a:endParaRPr lang="en-US" sz="3200" b="1" dirty="0"/>
          </a:p>
          <a:p>
            <a:pPr marL="228600" indent="-228600">
              <a:buFont typeface="Arial" panose="020B0604020202020204" pitchFamily="34" charset="0"/>
              <a:buChar char="•"/>
            </a:pPr>
            <a:r>
              <a:rPr lang="en-US" sz="2800" dirty="0"/>
              <a:t>Building our intuition for supervised learning</a:t>
            </a:r>
          </a:p>
          <a:p>
            <a:pPr marL="228600" indent="-228600">
              <a:buFont typeface="Arial" panose="020B0604020202020204" pitchFamily="34" charset="0"/>
              <a:buChar char="•"/>
            </a:pPr>
            <a:r>
              <a:rPr lang="en-US" sz="2800" dirty="0"/>
              <a:t>How different types of classifiers can be used to solve the same problem</a:t>
            </a:r>
          </a:p>
          <a:p>
            <a:pPr marL="228600" indent="-228600">
              <a:buFont typeface="Arial" panose="020B0604020202020204" pitchFamily="34" charset="0"/>
              <a:buChar char="•"/>
            </a:pPr>
            <a:r>
              <a:rPr lang="en-US" sz="2800" dirty="0"/>
              <a:t>Dive a little bit deeper into how they work</a:t>
            </a:r>
          </a:p>
        </p:txBody>
      </p:sp>
    </p:spTree>
    <p:extLst>
      <p:ext uri="{BB962C8B-B14F-4D97-AF65-F5344CB8AC3E}">
        <p14:creationId xmlns:p14="http://schemas.microsoft.com/office/powerpoint/2010/main" val="98819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29</a:t>
            </a:fld>
            <a:endParaRPr lang="en-US" sz="2400" dirty="0"/>
          </a:p>
        </p:txBody>
      </p:sp>
      <p:sp>
        <p:nvSpPr>
          <p:cNvPr id="8" name="TextBox 7"/>
          <p:cNvSpPr txBox="1"/>
          <p:nvPr/>
        </p:nvSpPr>
        <p:spPr>
          <a:xfrm>
            <a:off x="2895600" y="2590800"/>
            <a:ext cx="3523129" cy="1323439"/>
          </a:xfrm>
          <a:prstGeom prst="rect">
            <a:avLst/>
          </a:prstGeom>
          <a:noFill/>
        </p:spPr>
        <p:txBody>
          <a:bodyPr wrap="square" rtlCol="0">
            <a:spAutoFit/>
          </a:bodyPr>
          <a:lstStyle/>
          <a:p>
            <a:r>
              <a:rPr lang="en-CA" sz="8000" dirty="0">
                <a:latin typeface="Edwardian Script ITC" panose="030303020407070D0804" pitchFamily="66" charset="0"/>
              </a:rPr>
              <a:t>Thank you </a:t>
            </a:r>
          </a:p>
        </p:txBody>
      </p:sp>
    </p:spTree>
    <p:extLst>
      <p:ext uri="{BB962C8B-B14F-4D97-AF65-F5344CB8AC3E}">
        <p14:creationId xmlns:p14="http://schemas.microsoft.com/office/powerpoint/2010/main" val="3155977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3</a:t>
            </a:fld>
            <a:endParaRPr lang="en-US" sz="2400" dirty="0"/>
          </a:p>
        </p:txBody>
      </p:sp>
      <p:sp>
        <p:nvSpPr>
          <p:cNvPr id="19" name="Rectangle 18"/>
          <p:cNvSpPr/>
          <p:nvPr/>
        </p:nvSpPr>
        <p:spPr>
          <a:xfrm>
            <a:off x="457200" y="685800"/>
            <a:ext cx="8305800" cy="707886"/>
          </a:xfrm>
          <a:prstGeom prst="rect">
            <a:avLst/>
          </a:prstGeom>
        </p:spPr>
        <p:txBody>
          <a:bodyPr wrap="square">
            <a:spAutoFit/>
          </a:bodyPr>
          <a:lstStyle/>
          <a:p>
            <a:r>
              <a:rPr lang="en-US" sz="4000" b="1" dirty="0"/>
              <a:t>Contents</a:t>
            </a:r>
            <a:endParaRPr lang="en-US" sz="2800" b="1" dirty="0"/>
          </a:p>
        </p:txBody>
      </p:sp>
      <p:sp>
        <p:nvSpPr>
          <p:cNvPr id="7" name="Rectangle 6"/>
          <p:cNvSpPr/>
          <p:nvPr/>
        </p:nvSpPr>
        <p:spPr>
          <a:xfrm>
            <a:off x="430763" y="1474113"/>
            <a:ext cx="8305800" cy="830997"/>
          </a:xfrm>
          <a:prstGeom prst="rect">
            <a:avLst/>
          </a:prstGeom>
        </p:spPr>
        <p:txBody>
          <a:bodyPr wrap="square">
            <a:spAutoFit/>
          </a:bodyPr>
          <a:lstStyle/>
          <a:p>
            <a:r>
              <a:rPr lang="en-US" sz="2400" dirty="0"/>
              <a:t>Binary Classification</a:t>
            </a:r>
          </a:p>
          <a:p>
            <a:endParaRPr lang="en-CA" sz="2400" dirty="0"/>
          </a:p>
        </p:txBody>
      </p:sp>
    </p:spTree>
    <p:extLst>
      <p:ext uri="{BB962C8B-B14F-4D97-AF65-F5344CB8AC3E}">
        <p14:creationId xmlns:p14="http://schemas.microsoft.com/office/powerpoint/2010/main" val="1673971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4</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461665"/>
          </a:xfrm>
          <a:prstGeom prst="rect">
            <a:avLst/>
          </a:prstGeom>
        </p:spPr>
        <p:txBody>
          <a:bodyPr wrap="square">
            <a:spAutoFit/>
          </a:bodyPr>
          <a:lstStyle/>
          <a:p>
            <a:r>
              <a:rPr lang="en-US" sz="2400" b="1" dirty="0"/>
              <a:t>Training Data</a:t>
            </a:r>
          </a:p>
        </p:txBody>
      </p:sp>
      <p:graphicFrame>
        <p:nvGraphicFramePr>
          <p:cNvPr id="14" name="Table 13"/>
          <p:cNvGraphicFramePr>
            <a:graphicFrameLocks noGrp="1"/>
          </p:cNvGraphicFramePr>
          <p:nvPr>
            <p:extLst>
              <p:ext uri="{D42A27DB-BD31-4B8C-83A1-F6EECF244321}">
                <p14:modId xmlns:p14="http://schemas.microsoft.com/office/powerpoint/2010/main" val="2028466792"/>
              </p:ext>
            </p:extLst>
          </p:nvPr>
        </p:nvGraphicFramePr>
        <p:xfrm>
          <a:off x="3124200" y="3048000"/>
          <a:ext cx="3200400" cy="2228850"/>
        </p:xfrm>
        <a:graphic>
          <a:graphicData uri="http://schemas.openxmlformats.org/drawingml/2006/table">
            <a:tbl>
              <a:tblPr>
                <a:tableStyleId>{5940675A-B579-460E-94D1-54222C63F5DA}</a:tableStyleId>
              </a:tblPr>
              <a:tblGrid>
                <a:gridCol w="1066800">
                  <a:extLst>
                    <a:ext uri="{9D8B030D-6E8A-4147-A177-3AD203B41FA5}">
                      <a16:colId xmlns:a16="http://schemas.microsoft.com/office/drawing/2014/main" val="20000"/>
                    </a:ext>
                  </a:extLst>
                </a:gridCol>
                <a:gridCol w="1066800">
                  <a:extLst>
                    <a:ext uri="{9D8B030D-6E8A-4147-A177-3AD203B41FA5}">
                      <a16:colId xmlns:a16="http://schemas.microsoft.com/office/drawing/2014/main" val="20001"/>
                    </a:ext>
                  </a:extLst>
                </a:gridCol>
                <a:gridCol w="1066800">
                  <a:extLst>
                    <a:ext uri="{9D8B030D-6E8A-4147-A177-3AD203B41FA5}">
                      <a16:colId xmlns:a16="http://schemas.microsoft.com/office/drawing/2014/main" val="20002"/>
                    </a:ext>
                  </a:extLst>
                </a:gridCol>
              </a:tblGrid>
              <a:tr h="371475">
                <a:tc>
                  <a:txBody>
                    <a:bodyPr/>
                    <a:lstStyle/>
                    <a:p>
                      <a:pPr algn="ctr" fontAlgn="ctr"/>
                      <a:r>
                        <a:rPr lang="en-CA" sz="2000" b="1" u="none" strike="noStrike" dirty="0">
                          <a:solidFill>
                            <a:schemeClr val="bg1"/>
                          </a:solidFill>
                          <a:effectLst/>
                        </a:rPr>
                        <a:t>Weight</a:t>
                      </a:r>
                      <a:endParaRPr lang="en-CA" sz="2000" b="1" i="0" u="none" strike="noStrike" dirty="0">
                        <a:solidFill>
                          <a:schemeClr val="bg1"/>
                        </a:solidFill>
                        <a:effectLst/>
                        <a:latin typeface="Calibri" panose="020F0502020204030204" pitchFamily="34" charset="0"/>
                      </a:endParaRPr>
                    </a:p>
                  </a:txBody>
                  <a:tcPr marL="6350" marR="6350" marT="6350" marB="0" anchor="ctr">
                    <a:solidFill>
                      <a:schemeClr val="tx2">
                        <a:lumMod val="60000"/>
                        <a:lumOff val="40000"/>
                      </a:schemeClr>
                    </a:solidFill>
                  </a:tcPr>
                </a:tc>
                <a:tc>
                  <a:txBody>
                    <a:bodyPr/>
                    <a:lstStyle/>
                    <a:p>
                      <a:pPr algn="ctr" fontAlgn="ctr"/>
                      <a:r>
                        <a:rPr lang="en-CA" sz="2000" b="1" u="none" strike="noStrike">
                          <a:solidFill>
                            <a:schemeClr val="bg1"/>
                          </a:solidFill>
                          <a:effectLst/>
                        </a:rPr>
                        <a:t>Texture</a:t>
                      </a:r>
                      <a:endParaRPr lang="en-CA" sz="2000" b="1" i="0" u="none" strike="noStrike">
                        <a:solidFill>
                          <a:schemeClr val="bg1"/>
                        </a:solidFill>
                        <a:effectLst/>
                        <a:latin typeface="Calibri" panose="020F0502020204030204" pitchFamily="34" charset="0"/>
                      </a:endParaRPr>
                    </a:p>
                  </a:txBody>
                  <a:tcPr marL="6350" marR="6350" marT="6350" marB="0" anchor="ctr">
                    <a:solidFill>
                      <a:schemeClr val="tx2">
                        <a:lumMod val="60000"/>
                        <a:lumOff val="40000"/>
                      </a:schemeClr>
                    </a:solidFill>
                  </a:tcPr>
                </a:tc>
                <a:tc>
                  <a:txBody>
                    <a:bodyPr/>
                    <a:lstStyle/>
                    <a:p>
                      <a:pPr algn="ctr" fontAlgn="ctr"/>
                      <a:r>
                        <a:rPr lang="en-CA" sz="2000" b="1" u="none" strike="noStrike" dirty="0">
                          <a:solidFill>
                            <a:schemeClr val="bg1"/>
                          </a:solidFill>
                          <a:effectLst/>
                        </a:rPr>
                        <a:t>Label</a:t>
                      </a:r>
                      <a:endParaRPr lang="en-CA" sz="2000" b="1" i="0" u="none" strike="noStrike" dirty="0">
                        <a:solidFill>
                          <a:schemeClr val="bg1"/>
                        </a:solidFill>
                        <a:effectLst/>
                        <a:latin typeface="Calibri" panose="020F0502020204030204" pitchFamily="34" charset="0"/>
                      </a:endParaRPr>
                    </a:p>
                  </a:txBody>
                  <a:tcPr marL="6350" marR="6350" marT="6350" marB="0" anchor="ctr">
                    <a:solidFill>
                      <a:schemeClr val="tx2">
                        <a:lumMod val="60000"/>
                        <a:lumOff val="40000"/>
                      </a:schemeClr>
                    </a:solidFill>
                  </a:tcPr>
                </a:tc>
                <a:extLst>
                  <a:ext uri="{0D108BD9-81ED-4DB2-BD59-A6C34878D82A}">
                    <a16:rowId xmlns:a16="http://schemas.microsoft.com/office/drawing/2014/main" val="10000"/>
                  </a:ext>
                </a:extLst>
              </a:tr>
              <a:tr h="371475">
                <a:tc>
                  <a:txBody>
                    <a:bodyPr/>
                    <a:lstStyle/>
                    <a:p>
                      <a:pPr algn="ctr" fontAlgn="ctr"/>
                      <a:r>
                        <a:rPr lang="en-CA" sz="2000" u="none" strike="noStrike">
                          <a:effectLst/>
                        </a:rPr>
                        <a:t>150g</a:t>
                      </a:r>
                      <a:endParaRPr lang="en-CA" sz="20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CA" sz="2000" u="none" strike="noStrike">
                          <a:effectLst/>
                        </a:rPr>
                        <a:t>Bumpy</a:t>
                      </a:r>
                      <a:endParaRPr lang="en-CA" sz="20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CA" sz="2000" u="none" strike="noStrike" dirty="0">
                          <a:effectLst/>
                        </a:rPr>
                        <a:t>Orange</a:t>
                      </a:r>
                      <a:endParaRPr lang="en-CA" sz="2000" b="0" i="0" u="none" strike="noStrike" dirty="0">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10001"/>
                  </a:ext>
                </a:extLst>
              </a:tr>
              <a:tr h="371475">
                <a:tc>
                  <a:txBody>
                    <a:bodyPr/>
                    <a:lstStyle/>
                    <a:p>
                      <a:pPr algn="ctr" fontAlgn="ctr"/>
                      <a:r>
                        <a:rPr lang="en-CA" sz="2000" u="none" strike="noStrike" dirty="0">
                          <a:effectLst/>
                        </a:rPr>
                        <a:t>170g</a:t>
                      </a:r>
                      <a:endParaRPr lang="en-CA" sz="2000" b="0"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CA" sz="2000" u="none" strike="noStrike" dirty="0">
                          <a:effectLst/>
                        </a:rPr>
                        <a:t>Bumpy</a:t>
                      </a:r>
                      <a:endParaRPr lang="en-CA" sz="2000" b="0"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CA" sz="2000" u="none" strike="noStrike">
                          <a:effectLst/>
                        </a:rPr>
                        <a:t>Orange</a:t>
                      </a:r>
                      <a:endParaRPr lang="en-CA" sz="20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10002"/>
                  </a:ext>
                </a:extLst>
              </a:tr>
              <a:tr h="371475">
                <a:tc>
                  <a:txBody>
                    <a:bodyPr/>
                    <a:lstStyle/>
                    <a:p>
                      <a:pPr algn="ctr" fontAlgn="ctr"/>
                      <a:r>
                        <a:rPr lang="en-CA" sz="2000" u="none" strike="noStrike">
                          <a:effectLst/>
                        </a:rPr>
                        <a:t>140g</a:t>
                      </a:r>
                      <a:endParaRPr lang="en-CA" sz="20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CA" sz="2000" u="none" strike="noStrike">
                          <a:effectLst/>
                        </a:rPr>
                        <a:t>Smooth</a:t>
                      </a:r>
                      <a:endParaRPr lang="en-CA" sz="20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CA" sz="2000" u="none" strike="noStrike">
                          <a:effectLst/>
                        </a:rPr>
                        <a:t>Apple</a:t>
                      </a:r>
                      <a:endParaRPr lang="en-CA" sz="20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10003"/>
                  </a:ext>
                </a:extLst>
              </a:tr>
              <a:tr h="371475">
                <a:tc>
                  <a:txBody>
                    <a:bodyPr/>
                    <a:lstStyle/>
                    <a:p>
                      <a:pPr algn="ctr" fontAlgn="ctr"/>
                      <a:r>
                        <a:rPr lang="en-CA" sz="2000" u="none" strike="noStrike" dirty="0">
                          <a:effectLst/>
                        </a:rPr>
                        <a:t>130g</a:t>
                      </a:r>
                      <a:endParaRPr lang="en-CA" sz="2000" b="0"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CA" sz="2000" u="none" strike="noStrike">
                          <a:effectLst/>
                        </a:rPr>
                        <a:t>Smooth</a:t>
                      </a:r>
                      <a:endParaRPr lang="en-CA" sz="20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CA" sz="2000" u="none" strike="noStrike">
                          <a:effectLst/>
                        </a:rPr>
                        <a:t>Apple</a:t>
                      </a:r>
                      <a:endParaRPr lang="en-CA" sz="20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10004"/>
                  </a:ext>
                </a:extLst>
              </a:tr>
              <a:tr h="371475">
                <a:tc>
                  <a:txBody>
                    <a:bodyPr/>
                    <a:lstStyle/>
                    <a:p>
                      <a:pPr algn="ctr" fontAlgn="t"/>
                      <a:r>
                        <a:rPr lang="en-CA" sz="2000" u="none" strike="noStrike">
                          <a:effectLst/>
                        </a:rPr>
                        <a:t>…</a:t>
                      </a:r>
                      <a:endParaRPr lang="en-CA" sz="2000" b="0" i="0" u="none" strike="noStrike">
                        <a:solidFill>
                          <a:srgbClr val="000000"/>
                        </a:solidFill>
                        <a:effectLst/>
                        <a:latin typeface="Calibri" panose="020F0502020204030204" pitchFamily="34" charset="0"/>
                      </a:endParaRPr>
                    </a:p>
                  </a:txBody>
                  <a:tcPr marL="6350" marR="6350" marT="6350" marB="0"/>
                </a:tc>
                <a:tc>
                  <a:txBody>
                    <a:bodyPr/>
                    <a:lstStyle/>
                    <a:p>
                      <a:pPr algn="ctr" fontAlgn="t"/>
                      <a:r>
                        <a:rPr lang="en-CA" sz="2000" u="none" strike="noStrike">
                          <a:effectLst/>
                        </a:rPr>
                        <a:t>…</a:t>
                      </a:r>
                      <a:endParaRPr lang="en-CA" sz="2000" b="0" i="0" u="none" strike="noStrike">
                        <a:solidFill>
                          <a:srgbClr val="000000"/>
                        </a:solidFill>
                        <a:effectLst/>
                        <a:latin typeface="Calibri" panose="020F0502020204030204" pitchFamily="34" charset="0"/>
                      </a:endParaRPr>
                    </a:p>
                  </a:txBody>
                  <a:tcPr marL="6350" marR="6350" marT="6350" marB="0"/>
                </a:tc>
                <a:tc>
                  <a:txBody>
                    <a:bodyPr/>
                    <a:lstStyle/>
                    <a:p>
                      <a:pPr algn="ctr" fontAlgn="t"/>
                      <a:r>
                        <a:rPr lang="en-CA" sz="2000" u="none" strike="noStrike" dirty="0">
                          <a:effectLst/>
                        </a:rPr>
                        <a:t>…</a:t>
                      </a:r>
                      <a:endParaRPr lang="en-CA" sz="2000" b="0" i="0" u="none" strike="noStrike" dirty="0">
                        <a:solidFill>
                          <a:srgbClr val="000000"/>
                        </a:solidFill>
                        <a:effectLst/>
                        <a:latin typeface="Calibri" panose="020F0502020204030204" pitchFamily="34" charset="0"/>
                      </a:endParaRPr>
                    </a:p>
                  </a:txBody>
                  <a:tcPr marL="6350" marR="6350" marT="6350" marB="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52015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5</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830997"/>
          </a:xfrm>
          <a:prstGeom prst="rect">
            <a:avLst/>
          </a:prstGeom>
        </p:spPr>
        <p:txBody>
          <a:bodyPr wrap="square">
            <a:spAutoFit/>
          </a:bodyPr>
          <a:lstStyle/>
          <a:p>
            <a:r>
              <a:rPr lang="en-US" sz="2400" b="1" dirty="0"/>
              <a:t>One Example:</a:t>
            </a:r>
          </a:p>
          <a:p>
            <a:r>
              <a:rPr lang="en-US" sz="2400" dirty="0"/>
              <a:t>Writing a classifier to distinguish between two types of dogs:</a:t>
            </a:r>
          </a:p>
        </p:txBody>
      </p:sp>
      <p:sp>
        <p:nvSpPr>
          <p:cNvPr id="7" name="Rectangle 6"/>
          <p:cNvSpPr/>
          <p:nvPr/>
        </p:nvSpPr>
        <p:spPr>
          <a:xfrm>
            <a:off x="2006081" y="5168438"/>
            <a:ext cx="1779037" cy="461665"/>
          </a:xfrm>
          <a:prstGeom prst="rect">
            <a:avLst/>
          </a:prstGeom>
        </p:spPr>
        <p:txBody>
          <a:bodyPr wrap="square">
            <a:spAutoFit/>
          </a:bodyPr>
          <a:lstStyle/>
          <a:p>
            <a:pPr algn="ctr"/>
            <a:r>
              <a:rPr lang="en-US" sz="2400" dirty="0"/>
              <a:t>Greyhound</a:t>
            </a:r>
          </a:p>
        </p:txBody>
      </p:sp>
      <p:sp>
        <p:nvSpPr>
          <p:cNvPr id="8" name="Rectangle 7"/>
          <p:cNvSpPr/>
          <p:nvPr/>
        </p:nvSpPr>
        <p:spPr>
          <a:xfrm>
            <a:off x="5326796" y="5168439"/>
            <a:ext cx="1779037" cy="461665"/>
          </a:xfrm>
          <a:prstGeom prst="rect">
            <a:avLst/>
          </a:prstGeom>
        </p:spPr>
        <p:txBody>
          <a:bodyPr wrap="square">
            <a:spAutoFit/>
          </a:bodyPr>
          <a:lstStyle/>
          <a:p>
            <a:pPr algn="ctr"/>
            <a:r>
              <a:rPr lang="en-US" sz="2400" dirty="0"/>
              <a:t>Labrador</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2294" y="2900091"/>
            <a:ext cx="2133600" cy="2133600"/>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8368" y="2911725"/>
            <a:ext cx="1989422" cy="2140017"/>
          </a:xfrm>
          <a:prstGeom prst="rect">
            <a:avLst/>
          </a:prstGeom>
        </p:spPr>
      </p:pic>
    </p:spTree>
    <p:extLst>
      <p:ext uri="{BB962C8B-B14F-4D97-AF65-F5344CB8AC3E}">
        <p14:creationId xmlns:p14="http://schemas.microsoft.com/office/powerpoint/2010/main" val="4009062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6</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1200329"/>
          </a:xfrm>
          <a:prstGeom prst="rect">
            <a:avLst/>
          </a:prstGeom>
        </p:spPr>
        <p:txBody>
          <a:bodyPr wrap="square">
            <a:spAutoFit/>
          </a:bodyPr>
          <a:lstStyle/>
          <a:p>
            <a:r>
              <a:rPr lang="en-US" sz="2400" b="1" dirty="0"/>
              <a:t>Features for Classification:</a:t>
            </a:r>
          </a:p>
          <a:p>
            <a:pPr marL="342900" indent="-342900">
              <a:buFont typeface="Arial" panose="020B0604020202020204" pitchFamily="34" charset="0"/>
              <a:buChar char="•"/>
            </a:pPr>
            <a:r>
              <a:rPr lang="en-US" sz="2400" dirty="0"/>
              <a:t>Height in inches</a:t>
            </a:r>
          </a:p>
          <a:p>
            <a:pPr marL="342900" indent="-342900">
              <a:buFont typeface="Arial" panose="020B0604020202020204" pitchFamily="34" charset="0"/>
              <a:buChar char="•"/>
            </a:pPr>
            <a:r>
              <a:rPr lang="en-US" sz="2400" dirty="0"/>
              <a:t>Eye color</a:t>
            </a:r>
          </a:p>
        </p:txBody>
      </p:sp>
      <p:sp>
        <p:nvSpPr>
          <p:cNvPr id="7" name="Rectangle 6"/>
          <p:cNvSpPr/>
          <p:nvPr/>
        </p:nvSpPr>
        <p:spPr>
          <a:xfrm>
            <a:off x="2006081" y="5168438"/>
            <a:ext cx="1779037" cy="461665"/>
          </a:xfrm>
          <a:prstGeom prst="rect">
            <a:avLst/>
          </a:prstGeom>
        </p:spPr>
        <p:txBody>
          <a:bodyPr wrap="square">
            <a:spAutoFit/>
          </a:bodyPr>
          <a:lstStyle/>
          <a:p>
            <a:pPr algn="ctr"/>
            <a:r>
              <a:rPr lang="en-US" sz="2400" dirty="0"/>
              <a:t>Greyhound</a:t>
            </a:r>
          </a:p>
        </p:txBody>
      </p:sp>
      <p:sp>
        <p:nvSpPr>
          <p:cNvPr id="8" name="Rectangle 7"/>
          <p:cNvSpPr/>
          <p:nvPr/>
        </p:nvSpPr>
        <p:spPr>
          <a:xfrm>
            <a:off x="5326796" y="5168439"/>
            <a:ext cx="1779037" cy="461665"/>
          </a:xfrm>
          <a:prstGeom prst="rect">
            <a:avLst/>
          </a:prstGeom>
        </p:spPr>
        <p:txBody>
          <a:bodyPr wrap="square">
            <a:spAutoFit/>
          </a:bodyPr>
          <a:lstStyle/>
          <a:p>
            <a:pPr algn="ctr"/>
            <a:r>
              <a:rPr lang="en-US" sz="2400" dirty="0"/>
              <a:t>Labrador</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2294" y="2900091"/>
            <a:ext cx="2133600" cy="2133600"/>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8368" y="2911725"/>
            <a:ext cx="1989422" cy="2140017"/>
          </a:xfrm>
          <a:prstGeom prst="rect">
            <a:avLst/>
          </a:prstGeom>
        </p:spPr>
      </p:pic>
    </p:spTree>
    <p:extLst>
      <p:ext uri="{BB962C8B-B14F-4D97-AF65-F5344CB8AC3E}">
        <p14:creationId xmlns:p14="http://schemas.microsoft.com/office/powerpoint/2010/main" val="3976875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7</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830997"/>
          </a:xfrm>
          <a:prstGeom prst="rect">
            <a:avLst/>
          </a:prstGeom>
        </p:spPr>
        <p:txBody>
          <a:bodyPr wrap="square">
            <a:spAutoFit/>
          </a:bodyPr>
          <a:lstStyle/>
          <a:p>
            <a:r>
              <a:rPr lang="en-US" sz="2400" b="1" dirty="0"/>
              <a:t>Features for Classification:</a:t>
            </a:r>
          </a:p>
          <a:p>
            <a:pPr marL="342900" indent="-342900">
              <a:buFont typeface="Arial" panose="020B0604020202020204" pitchFamily="34" charset="0"/>
              <a:buChar char="•"/>
            </a:pPr>
            <a:r>
              <a:rPr lang="en-US" sz="2400" dirty="0"/>
              <a:t>Height in inches</a:t>
            </a:r>
          </a:p>
        </p:txBody>
      </p:sp>
      <p:sp>
        <p:nvSpPr>
          <p:cNvPr id="7" name="Rectangle 6"/>
          <p:cNvSpPr/>
          <p:nvPr/>
        </p:nvSpPr>
        <p:spPr>
          <a:xfrm>
            <a:off x="2006081" y="5168438"/>
            <a:ext cx="1779037" cy="461665"/>
          </a:xfrm>
          <a:prstGeom prst="rect">
            <a:avLst/>
          </a:prstGeom>
        </p:spPr>
        <p:txBody>
          <a:bodyPr wrap="square">
            <a:spAutoFit/>
          </a:bodyPr>
          <a:lstStyle/>
          <a:p>
            <a:pPr algn="ctr"/>
            <a:r>
              <a:rPr lang="en-US" sz="2400" dirty="0"/>
              <a:t>Greyhound</a:t>
            </a:r>
          </a:p>
        </p:txBody>
      </p:sp>
      <p:sp>
        <p:nvSpPr>
          <p:cNvPr id="8" name="Rectangle 7"/>
          <p:cNvSpPr/>
          <p:nvPr/>
        </p:nvSpPr>
        <p:spPr>
          <a:xfrm>
            <a:off x="5326796" y="5168439"/>
            <a:ext cx="1779037" cy="461665"/>
          </a:xfrm>
          <a:prstGeom prst="rect">
            <a:avLst/>
          </a:prstGeom>
        </p:spPr>
        <p:txBody>
          <a:bodyPr wrap="square">
            <a:spAutoFit/>
          </a:bodyPr>
          <a:lstStyle/>
          <a:p>
            <a:pPr algn="ctr"/>
            <a:r>
              <a:rPr lang="en-US" sz="2400" dirty="0"/>
              <a:t>Labrador</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2294" y="2900091"/>
            <a:ext cx="2133600" cy="2133600"/>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8368" y="2911725"/>
            <a:ext cx="1989422" cy="2140017"/>
          </a:xfrm>
          <a:prstGeom prst="rect">
            <a:avLst/>
          </a:prstGeom>
        </p:spPr>
      </p:pic>
      <p:grpSp>
        <p:nvGrpSpPr>
          <p:cNvPr id="16" name="Group 15"/>
          <p:cNvGrpSpPr/>
          <p:nvPr/>
        </p:nvGrpSpPr>
        <p:grpSpPr>
          <a:xfrm>
            <a:off x="1737376" y="2900971"/>
            <a:ext cx="396224" cy="2133600"/>
            <a:chOff x="1371600" y="2890163"/>
            <a:chExt cx="304800" cy="2144408"/>
          </a:xfrm>
        </p:grpSpPr>
        <p:cxnSp>
          <p:nvCxnSpPr>
            <p:cNvPr id="10" name="Straight Connector 9"/>
            <p:cNvCxnSpPr/>
            <p:nvPr/>
          </p:nvCxnSpPr>
          <p:spPr>
            <a:xfrm>
              <a:off x="1524000" y="2900971"/>
              <a:ext cx="0" cy="213360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p:cNvCxnSpPr/>
            <p:nvPr/>
          </p:nvCxnSpPr>
          <p:spPr>
            <a:xfrm flipV="1">
              <a:off x="1371600" y="2890163"/>
              <a:ext cx="304800" cy="3601"/>
            </a:xfrm>
            <a:prstGeom prst="line">
              <a:avLst/>
            </a:prstGeom>
          </p:spPr>
          <p:style>
            <a:lnRef idx="3">
              <a:schemeClr val="dk1"/>
            </a:lnRef>
            <a:fillRef idx="0">
              <a:schemeClr val="dk1"/>
            </a:fillRef>
            <a:effectRef idx="2">
              <a:schemeClr val="dk1"/>
            </a:effectRef>
            <a:fontRef idx="minor">
              <a:schemeClr val="tx1"/>
            </a:fontRef>
          </p:style>
        </p:cxnSp>
        <p:cxnSp>
          <p:nvCxnSpPr>
            <p:cNvPr id="17" name="Straight Connector 16"/>
            <p:cNvCxnSpPr/>
            <p:nvPr/>
          </p:nvCxnSpPr>
          <p:spPr>
            <a:xfrm flipV="1">
              <a:off x="1371600" y="5029200"/>
              <a:ext cx="304800" cy="3601"/>
            </a:xfrm>
            <a:prstGeom prst="line">
              <a:avLst/>
            </a:prstGeom>
          </p:spPr>
          <p:style>
            <a:lnRef idx="3">
              <a:schemeClr val="dk1"/>
            </a:lnRef>
            <a:fillRef idx="0">
              <a:schemeClr val="dk1"/>
            </a:fillRef>
            <a:effectRef idx="2">
              <a:schemeClr val="dk1"/>
            </a:effectRef>
            <a:fontRef idx="minor">
              <a:schemeClr val="tx1"/>
            </a:fontRef>
          </p:style>
        </p:cxnSp>
      </p:grpSp>
      <p:grpSp>
        <p:nvGrpSpPr>
          <p:cNvPr id="20" name="Group 19"/>
          <p:cNvGrpSpPr/>
          <p:nvPr/>
        </p:nvGrpSpPr>
        <p:grpSpPr>
          <a:xfrm>
            <a:off x="7026442" y="3068053"/>
            <a:ext cx="382695" cy="1961173"/>
            <a:chOff x="1371600" y="2890163"/>
            <a:chExt cx="304800" cy="2144408"/>
          </a:xfrm>
        </p:grpSpPr>
        <p:cxnSp>
          <p:nvCxnSpPr>
            <p:cNvPr id="21" name="Straight Connector 20"/>
            <p:cNvCxnSpPr/>
            <p:nvPr/>
          </p:nvCxnSpPr>
          <p:spPr>
            <a:xfrm>
              <a:off x="1524000" y="2900971"/>
              <a:ext cx="0" cy="2133600"/>
            </a:xfrm>
            <a:prstGeom prst="line">
              <a:avLst/>
            </a:prstGeom>
          </p:spPr>
          <p:style>
            <a:lnRef idx="3">
              <a:schemeClr val="dk1"/>
            </a:lnRef>
            <a:fillRef idx="0">
              <a:schemeClr val="dk1"/>
            </a:fillRef>
            <a:effectRef idx="2">
              <a:schemeClr val="dk1"/>
            </a:effectRef>
            <a:fontRef idx="minor">
              <a:schemeClr val="tx1"/>
            </a:fontRef>
          </p:style>
        </p:cxnSp>
        <p:cxnSp>
          <p:nvCxnSpPr>
            <p:cNvPr id="22" name="Straight Connector 21"/>
            <p:cNvCxnSpPr/>
            <p:nvPr/>
          </p:nvCxnSpPr>
          <p:spPr>
            <a:xfrm flipV="1">
              <a:off x="1371600" y="2890163"/>
              <a:ext cx="304800" cy="3601"/>
            </a:xfrm>
            <a:prstGeom prst="line">
              <a:avLst/>
            </a:prstGeom>
          </p:spPr>
          <p:style>
            <a:lnRef idx="3">
              <a:schemeClr val="dk1"/>
            </a:lnRef>
            <a:fillRef idx="0">
              <a:schemeClr val="dk1"/>
            </a:fillRef>
            <a:effectRef idx="2">
              <a:schemeClr val="dk1"/>
            </a:effectRef>
            <a:fontRef idx="minor">
              <a:schemeClr val="tx1"/>
            </a:fontRef>
          </p:style>
        </p:cxnSp>
        <p:cxnSp>
          <p:nvCxnSpPr>
            <p:cNvPr id="23" name="Straight Connector 22"/>
            <p:cNvCxnSpPr/>
            <p:nvPr/>
          </p:nvCxnSpPr>
          <p:spPr>
            <a:xfrm flipV="1">
              <a:off x="1371600" y="5029200"/>
              <a:ext cx="304800" cy="3601"/>
            </a:xfrm>
            <a:prstGeom prst="line">
              <a:avLst/>
            </a:prstGeom>
          </p:spPr>
          <p:style>
            <a:lnRef idx="3">
              <a:schemeClr val="dk1"/>
            </a:lnRef>
            <a:fillRef idx="0">
              <a:schemeClr val="dk1"/>
            </a:fillRef>
            <a:effectRef idx="2">
              <a:schemeClr val="dk1"/>
            </a:effectRef>
            <a:fontRef idx="minor">
              <a:schemeClr val="tx1"/>
            </a:fontRef>
          </p:style>
        </p:cxnSp>
      </p:grpSp>
      <p:sp>
        <p:nvSpPr>
          <p:cNvPr id="18" name="Rectangle 17"/>
          <p:cNvSpPr/>
          <p:nvPr/>
        </p:nvSpPr>
        <p:spPr>
          <a:xfrm>
            <a:off x="1627106" y="2413544"/>
            <a:ext cx="757950" cy="461665"/>
          </a:xfrm>
          <a:prstGeom prst="rect">
            <a:avLst/>
          </a:prstGeom>
        </p:spPr>
        <p:txBody>
          <a:bodyPr wrap="square">
            <a:spAutoFit/>
          </a:bodyPr>
          <a:lstStyle/>
          <a:p>
            <a:pPr algn="ctr"/>
            <a:r>
              <a:rPr lang="en-US" sz="2400" dirty="0"/>
              <a:t>28”</a:t>
            </a:r>
          </a:p>
        </p:txBody>
      </p:sp>
      <p:sp>
        <p:nvSpPr>
          <p:cNvPr id="24" name="Rectangle 23"/>
          <p:cNvSpPr/>
          <p:nvPr/>
        </p:nvSpPr>
        <p:spPr>
          <a:xfrm>
            <a:off x="6878342" y="2649843"/>
            <a:ext cx="757950" cy="461665"/>
          </a:xfrm>
          <a:prstGeom prst="rect">
            <a:avLst/>
          </a:prstGeom>
        </p:spPr>
        <p:txBody>
          <a:bodyPr wrap="square">
            <a:spAutoFit/>
          </a:bodyPr>
          <a:lstStyle/>
          <a:p>
            <a:pPr algn="ctr"/>
            <a:r>
              <a:rPr lang="en-US" sz="2400" dirty="0"/>
              <a:t>24”</a:t>
            </a:r>
          </a:p>
        </p:txBody>
      </p:sp>
    </p:spTree>
    <p:extLst>
      <p:ext uri="{BB962C8B-B14F-4D97-AF65-F5344CB8AC3E}">
        <p14:creationId xmlns:p14="http://schemas.microsoft.com/office/powerpoint/2010/main" val="1944785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8</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1508105"/>
          </a:xfrm>
          <a:prstGeom prst="rect">
            <a:avLst/>
          </a:prstGeom>
        </p:spPr>
        <p:txBody>
          <a:bodyPr wrap="square">
            <a:spAutoFit/>
          </a:bodyPr>
          <a:lstStyle/>
          <a:p>
            <a:r>
              <a:rPr lang="en-US" sz="2400" b="1" dirty="0"/>
              <a:t>Features for Classification:</a:t>
            </a:r>
          </a:p>
          <a:p>
            <a:pPr marL="342900" indent="-342900">
              <a:buFont typeface="Arial" panose="020B0604020202020204" pitchFamily="34" charset="0"/>
              <a:buChar char="•"/>
            </a:pPr>
            <a:r>
              <a:rPr lang="en-US" sz="2400" dirty="0"/>
              <a:t>Eye color</a:t>
            </a:r>
          </a:p>
          <a:p>
            <a:pPr marL="800100" lvl="1" indent="-342900">
              <a:buFont typeface="Wingdings" panose="05000000000000000000" pitchFamily="2" charset="2"/>
              <a:buChar char="§"/>
            </a:pPr>
            <a:r>
              <a:rPr lang="en-US" sz="2200" dirty="0">
                <a:solidFill>
                  <a:srgbClr val="0070C0"/>
                </a:solidFill>
              </a:rPr>
              <a:t>Blue eyes</a:t>
            </a:r>
          </a:p>
          <a:p>
            <a:pPr marL="800100" lvl="1" indent="-342900">
              <a:buFont typeface="Wingdings" panose="05000000000000000000" pitchFamily="2" charset="2"/>
              <a:buChar char="§"/>
            </a:pPr>
            <a:r>
              <a:rPr lang="en-US" sz="2200" dirty="0">
                <a:solidFill>
                  <a:schemeClr val="accent6">
                    <a:lumMod val="50000"/>
                  </a:schemeClr>
                </a:solidFill>
              </a:rPr>
              <a:t>Brown eyes</a:t>
            </a:r>
          </a:p>
        </p:txBody>
      </p:sp>
      <p:sp>
        <p:nvSpPr>
          <p:cNvPr id="7" name="Rectangle 6"/>
          <p:cNvSpPr/>
          <p:nvPr/>
        </p:nvSpPr>
        <p:spPr>
          <a:xfrm>
            <a:off x="2006081" y="5168438"/>
            <a:ext cx="1779037" cy="461665"/>
          </a:xfrm>
          <a:prstGeom prst="rect">
            <a:avLst/>
          </a:prstGeom>
        </p:spPr>
        <p:txBody>
          <a:bodyPr wrap="square">
            <a:spAutoFit/>
          </a:bodyPr>
          <a:lstStyle/>
          <a:p>
            <a:pPr algn="ctr"/>
            <a:r>
              <a:rPr lang="en-US" sz="2400" dirty="0"/>
              <a:t>Greyhound</a:t>
            </a:r>
          </a:p>
        </p:txBody>
      </p:sp>
      <p:sp>
        <p:nvSpPr>
          <p:cNvPr id="8" name="Rectangle 7"/>
          <p:cNvSpPr/>
          <p:nvPr/>
        </p:nvSpPr>
        <p:spPr>
          <a:xfrm>
            <a:off x="5326796" y="5168439"/>
            <a:ext cx="1779037" cy="461665"/>
          </a:xfrm>
          <a:prstGeom prst="rect">
            <a:avLst/>
          </a:prstGeom>
        </p:spPr>
        <p:txBody>
          <a:bodyPr wrap="square">
            <a:spAutoFit/>
          </a:bodyPr>
          <a:lstStyle/>
          <a:p>
            <a:pPr algn="ctr"/>
            <a:r>
              <a:rPr lang="en-US" sz="2400" dirty="0"/>
              <a:t>Labrador</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2294" y="2900091"/>
            <a:ext cx="2133600" cy="2133600"/>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8368" y="2911725"/>
            <a:ext cx="1989422" cy="2140017"/>
          </a:xfrm>
          <a:prstGeom prst="rect">
            <a:avLst/>
          </a:prstGeom>
        </p:spPr>
      </p:pic>
    </p:spTree>
    <p:extLst>
      <p:ext uri="{BB962C8B-B14F-4D97-AF65-F5344CB8AC3E}">
        <p14:creationId xmlns:p14="http://schemas.microsoft.com/office/powerpoint/2010/main" val="2960485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8"/>
          <p:cNvSpPr>
            <a:spLocks noGrp="1"/>
          </p:cNvSpPr>
          <p:nvPr>
            <p:ph type="sldNum" sz="quarter" idx="12"/>
          </p:nvPr>
        </p:nvSpPr>
        <p:spPr>
          <a:xfrm rot="16200000">
            <a:off x="8496302" y="6362700"/>
            <a:ext cx="609599" cy="381001"/>
          </a:xfrm>
        </p:spPr>
        <p:txBody>
          <a:bodyPr/>
          <a:lstStyle/>
          <a:p>
            <a:fld id="{B6F15528-21DE-4FAA-801E-634DDDAF4B2B}" type="slidenum">
              <a:rPr lang="en-US" sz="2400" smtClean="0"/>
              <a:pPr/>
              <a:t>9</a:t>
            </a:fld>
            <a:endParaRPr lang="en-US" sz="2400" dirty="0"/>
          </a:p>
        </p:txBody>
      </p:sp>
      <p:sp>
        <p:nvSpPr>
          <p:cNvPr id="19" name="Rectangle 18"/>
          <p:cNvSpPr/>
          <p:nvPr/>
        </p:nvSpPr>
        <p:spPr>
          <a:xfrm>
            <a:off x="457200" y="533400"/>
            <a:ext cx="8305800" cy="707886"/>
          </a:xfrm>
          <a:prstGeom prst="rect">
            <a:avLst/>
          </a:prstGeom>
        </p:spPr>
        <p:txBody>
          <a:bodyPr wrap="square">
            <a:spAutoFit/>
          </a:bodyPr>
          <a:lstStyle/>
          <a:p>
            <a:r>
              <a:rPr lang="en-US" sz="4000" dirty="0"/>
              <a:t>Binary Classification</a:t>
            </a:r>
          </a:p>
        </p:txBody>
      </p:sp>
      <p:sp>
        <p:nvSpPr>
          <p:cNvPr id="13" name="Rectangle 12"/>
          <p:cNvSpPr/>
          <p:nvPr/>
        </p:nvSpPr>
        <p:spPr>
          <a:xfrm>
            <a:off x="430763" y="1447800"/>
            <a:ext cx="8305800" cy="1569660"/>
          </a:xfrm>
          <a:prstGeom prst="rect">
            <a:avLst/>
          </a:prstGeom>
        </p:spPr>
        <p:txBody>
          <a:bodyPr wrap="square">
            <a:spAutoFit/>
          </a:bodyPr>
          <a:lstStyle/>
          <a:p>
            <a:r>
              <a:rPr lang="en-US" sz="2400" b="1" dirty="0"/>
              <a:t>Features for Classification:</a:t>
            </a:r>
          </a:p>
          <a:p>
            <a:pPr marL="342900" indent="-342900">
              <a:buFont typeface="Arial" panose="020B0604020202020204" pitchFamily="34" charset="0"/>
              <a:buChar char="•"/>
            </a:pPr>
            <a:r>
              <a:rPr lang="en-US" sz="2400" dirty="0"/>
              <a:t>Let’s make a couple of assumption:</a:t>
            </a:r>
          </a:p>
          <a:p>
            <a:pPr marL="800100" lvl="1" indent="-342900">
              <a:buFont typeface="Wingdings" panose="05000000000000000000" pitchFamily="2" charset="2"/>
              <a:buChar char="§"/>
            </a:pPr>
            <a:r>
              <a:rPr lang="en-US" sz="2400" dirty="0"/>
              <a:t>Greyhounds are usually taller than Labradors</a:t>
            </a:r>
          </a:p>
          <a:p>
            <a:pPr marL="800100" lvl="1" indent="-342900">
              <a:buFont typeface="Wingdings" panose="05000000000000000000" pitchFamily="2" charset="2"/>
              <a:buChar char="§"/>
            </a:pPr>
            <a:r>
              <a:rPr lang="en-US" sz="2400" dirty="0"/>
              <a:t>The eye color does not depend on the bread of the dog</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866" y="3840521"/>
            <a:ext cx="2133600" cy="2133600"/>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58895" y="3840521"/>
            <a:ext cx="1989422" cy="2140017"/>
          </a:xfrm>
          <a:prstGeom prst="rect">
            <a:avLst/>
          </a:prstGeom>
        </p:spPr>
      </p:pic>
      <p:sp>
        <p:nvSpPr>
          <p:cNvPr id="32" name="Rectangle 31"/>
          <p:cNvSpPr/>
          <p:nvPr/>
        </p:nvSpPr>
        <p:spPr>
          <a:xfrm>
            <a:off x="266870" y="6069733"/>
            <a:ext cx="1779037" cy="461665"/>
          </a:xfrm>
          <a:prstGeom prst="rect">
            <a:avLst/>
          </a:prstGeom>
        </p:spPr>
        <p:txBody>
          <a:bodyPr wrap="square">
            <a:spAutoFit/>
          </a:bodyPr>
          <a:lstStyle/>
          <a:p>
            <a:pPr algn="ctr"/>
            <a:r>
              <a:rPr lang="en-US" sz="2400" dirty="0"/>
              <a:t>Greyhound</a:t>
            </a:r>
          </a:p>
        </p:txBody>
      </p:sp>
      <p:sp>
        <p:nvSpPr>
          <p:cNvPr id="33" name="Rectangle 32"/>
          <p:cNvSpPr/>
          <p:nvPr/>
        </p:nvSpPr>
        <p:spPr>
          <a:xfrm>
            <a:off x="2088696" y="6091535"/>
            <a:ext cx="1779037" cy="461665"/>
          </a:xfrm>
          <a:prstGeom prst="rect">
            <a:avLst/>
          </a:prstGeom>
        </p:spPr>
        <p:txBody>
          <a:bodyPr wrap="square">
            <a:spAutoFit/>
          </a:bodyPr>
          <a:lstStyle/>
          <a:p>
            <a:pPr algn="ctr"/>
            <a:r>
              <a:rPr lang="en-US" sz="2400" dirty="0"/>
              <a:t>Labrador</a:t>
            </a:r>
          </a:p>
        </p:txBody>
      </p:sp>
      <p:graphicFrame>
        <p:nvGraphicFramePr>
          <p:cNvPr id="36" name="Table 35"/>
          <p:cNvGraphicFramePr>
            <a:graphicFrameLocks noGrp="1"/>
          </p:cNvGraphicFramePr>
          <p:nvPr>
            <p:extLst>
              <p:ext uri="{D42A27DB-BD31-4B8C-83A1-F6EECF244321}">
                <p14:modId xmlns:p14="http://schemas.microsoft.com/office/powerpoint/2010/main" val="397529809"/>
              </p:ext>
            </p:extLst>
          </p:nvPr>
        </p:nvGraphicFramePr>
        <p:xfrm>
          <a:off x="3948317" y="3146437"/>
          <a:ext cx="4525570" cy="3521768"/>
        </p:xfrm>
        <a:graphic>
          <a:graphicData uri="http://schemas.openxmlformats.org/drawingml/2006/table">
            <a:tbl>
              <a:tblPr firstRow="1" bandRow="1">
                <a:tableStyleId>{5C22544A-7EE6-4342-B048-85BDC9FD1C3A}</a:tableStyleId>
              </a:tblPr>
              <a:tblGrid>
                <a:gridCol w="2262785">
                  <a:extLst>
                    <a:ext uri="{9D8B030D-6E8A-4147-A177-3AD203B41FA5}">
                      <a16:colId xmlns:a16="http://schemas.microsoft.com/office/drawing/2014/main" val="20000"/>
                    </a:ext>
                  </a:extLst>
                </a:gridCol>
                <a:gridCol w="2262785">
                  <a:extLst>
                    <a:ext uri="{9D8B030D-6E8A-4147-A177-3AD203B41FA5}">
                      <a16:colId xmlns:a16="http://schemas.microsoft.com/office/drawing/2014/main" val="20001"/>
                    </a:ext>
                  </a:extLst>
                </a:gridCol>
              </a:tblGrid>
              <a:tr h="729592">
                <a:tc>
                  <a:txBody>
                    <a:bodyPr/>
                    <a:lstStyle/>
                    <a:p>
                      <a:pPr algn="ctr">
                        <a:lnSpc>
                          <a:spcPct val="150000"/>
                        </a:lnSpc>
                      </a:pPr>
                      <a:r>
                        <a:rPr lang="en-US" sz="1800" b="1" dirty="0"/>
                        <a:t>Height</a:t>
                      </a:r>
                      <a:endParaRPr lang="en-CA" sz="1800" b="1" dirty="0"/>
                    </a:p>
                  </a:txBody>
                  <a:tcPr>
                    <a:lnB w="38100" cmpd="sng">
                      <a:noFill/>
                    </a:lnB>
                  </a:tcPr>
                </a:tc>
                <a:tc>
                  <a:txBody>
                    <a:bodyPr/>
                    <a:lstStyle/>
                    <a:p>
                      <a:pPr algn="ctr">
                        <a:lnSpc>
                          <a:spcPct val="150000"/>
                        </a:lnSpc>
                      </a:pPr>
                      <a:r>
                        <a:rPr lang="en-US"/>
                        <a:t>Eye Color</a:t>
                      </a:r>
                      <a:endParaRPr lang="en-CA" dirty="0"/>
                    </a:p>
                  </a:txBody>
                  <a:tcPr>
                    <a:lnB w="38100" cmpd="sng">
                      <a:noFill/>
                    </a:lnB>
                  </a:tcPr>
                </a:tc>
                <a:extLst>
                  <a:ext uri="{0D108BD9-81ED-4DB2-BD59-A6C34878D82A}">
                    <a16:rowId xmlns:a16="http://schemas.microsoft.com/office/drawing/2014/main" val="10000"/>
                  </a:ext>
                </a:extLst>
              </a:tr>
              <a:tr h="2792176">
                <a:tc>
                  <a:txBody>
                    <a:bodyPr/>
                    <a:lstStyle/>
                    <a:p>
                      <a:endParaRPr lang="en-CA" dirty="0">
                        <a:solidFill>
                          <a:schemeClr val="bg1"/>
                        </a:solidFill>
                      </a:endParaRPr>
                    </a:p>
                  </a:txBody>
                  <a:tcPr>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solidFill>
                  </a:tcPr>
                </a:tc>
                <a:tc>
                  <a:txBody>
                    <a:bodyPr/>
                    <a:lstStyle/>
                    <a:p>
                      <a:endParaRPr lang="en-CA" dirty="0">
                        <a:solidFill>
                          <a:schemeClr val="bg1"/>
                        </a:solidFill>
                      </a:endParaRPr>
                    </a:p>
                  </a:txBody>
                  <a:tcPr>
                    <a:lnL w="12700" cap="flat" cmpd="sng" algn="ctr">
                      <a:solidFill>
                        <a:schemeClr val="tx1"/>
                      </a:solidFill>
                      <a:prstDash val="solid"/>
                      <a:round/>
                      <a:headEnd type="none" w="med" len="med"/>
                      <a:tailEnd type="none" w="med" len="med"/>
                    </a:lnL>
                    <a:lnR w="12700" cmpd="sng">
                      <a:noFill/>
                    </a:lnR>
                    <a:lnT w="381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bl>
          </a:graphicData>
        </a:graphic>
      </p:graphicFrame>
      <p:pic>
        <p:nvPicPr>
          <p:cNvPr id="38" name="Picture 37"/>
          <p:cNvPicPr>
            <a:picLocks noChangeAspect="1"/>
          </p:cNvPicPr>
          <p:nvPr/>
        </p:nvPicPr>
        <p:blipFill>
          <a:blip r:embed="rId5"/>
          <a:stretch>
            <a:fillRect/>
          </a:stretch>
        </p:blipFill>
        <p:spPr>
          <a:xfrm>
            <a:off x="6652763" y="4806736"/>
            <a:ext cx="1652159" cy="926672"/>
          </a:xfrm>
          <a:prstGeom prst="rect">
            <a:avLst/>
          </a:prstGeom>
        </p:spPr>
      </p:pic>
      <p:pic>
        <p:nvPicPr>
          <p:cNvPr id="39" name="Picture 38"/>
          <p:cNvPicPr>
            <a:picLocks noChangeAspect="1"/>
          </p:cNvPicPr>
          <p:nvPr/>
        </p:nvPicPr>
        <p:blipFill>
          <a:blip r:embed="rId6"/>
          <a:stretch>
            <a:fillRect/>
          </a:stretch>
        </p:blipFill>
        <p:spPr>
          <a:xfrm>
            <a:off x="4343400" y="3873967"/>
            <a:ext cx="1639966" cy="2792210"/>
          </a:xfrm>
          <a:prstGeom prst="rect">
            <a:avLst/>
          </a:prstGeom>
        </p:spPr>
      </p:pic>
    </p:spTree>
    <p:extLst>
      <p:ext uri="{BB962C8B-B14F-4D97-AF65-F5344CB8AC3E}">
        <p14:creationId xmlns:p14="http://schemas.microsoft.com/office/powerpoint/2010/main" val="1452472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8562</TotalTime>
  <Words>1236</Words>
  <Application>Microsoft Office PowerPoint</Application>
  <PresentationFormat>On-screen Show (4:3)</PresentationFormat>
  <Paragraphs>229</Paragraphs>
  <Slides>29</Slides>
  <Notes>28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Edwardian Script ITC</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Developer</dc:creator>
  <cp:lastModifiedBy>S.M.Reza Dibaj</cp:lastModifiedBy>
  <cp:revision>384</cp:revision>
  <dcterms:created xsi:type="dcterms:W3CDTF">2006-08-16T00:00:00Z</dcterms:created>
  <dcterms:modified xsi:type="dcterms:W3CDTF">2019-10-04T03:52:09Z</dcterms:modified>
</cp:coreProperties>
</file>

<file path=docProps/thumbnail.jpeg>
</file>